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9"/>
  </p:notesMasterIdLst>
  <p:sldIdLst>
    <p:sldId id="974" r:id="rId2"/>
    <p:sldId id="535" r:id="rId3"/>
    <p:sldId id="1064" r:id="rId4"/>
    <p:sldId id="1187" r:id="rId5"/>
    <p:sldId id="1188" r:id="rId6"/>
    <p:sldId id="1170" r:id="rId7"/>
    <p:sldId id="1189" r:id="rId8"/>
    <p:sldId id="1190" r:id="rId9"/>
    <p:sldId id="1175" r:id="rId10"/>
    <p:sldId id="1176" r:id="rId11"/>
    <p:sldId id="1101" r:id="rId12"/>
    <p:sldId id="1191" r:id="rId13"/>
    <p:sldId id="976" r:id="rId14"/>
    <p:sldId id="990" r:id="rId15"/>
    <p:sldId id="1192" r:id="rId16"/>
    <p:sldId id="1193" r:id="rId17"/>
    <p:sldId id="977" r:id="rId18"/>
    <p:sldId id="1042" r:id="rId19"/>
    <p:sldId id="1194" r:id="rId20"/>
    <p:sldId id="1184" r:id="rId21"/>
    <p:sldId id="1195" r:id="rId22"/>
    <p:sldId id="1117" r:id="rId23"/>
    <p:sldId id="1196" r:id="rId24"/>
    <p:sldId id="1197" r:id="rId25"/>
    <p:sldId id="1198" r:id="rId26"/>
    <p:sldId id="1199" r:id="rId27"/>
    <p:sldId id="1200" r:id="rId28"/>
    <p:sldId id="1201" r:id="rId29"/>
    <p:sldId id="1202" r:id="rId30"/>
    <p:sldId id="1209" r:id="rId31"/>
    <p:sldId id="1204" r:id="rId32"/>
    <p:sldId id="1205" r:id="rId33"/>
    <p:sldId id="1206" r:id="rId34"/>
    <p:sldId id="1207" r:id="rId35"/>
    <p:sldId id="1208" r:id="rId36"/>
    <p:sldId id="1210" r:id="rId37"/>
    <p:sldId id="1211" r:id="rId38"/>
  </p:sldIdLst>
  <p:sldSz cx="9144000" cy="6858000" type="screen4x3"/>
  <p:notesSz cx="6858000" cy="9144000"/>
  <p:defaultTextStyle>
    <a:defPPr>
      <a:defRPr lang="en-US"/>
    </a:defPPr>
    <a:lvl1pPr algn="l" rtl="0" eaLnBrk="0" fontAlgn="base" hangingPunct="0">
      <a:spcBef>
        <a:spcPct val="0"/>
      </a:spcBef>
      <a:spcAft>
        <a:spcPct val="0"/>
      </a:spcAft>
      <a:defRPr sz="3200" b="1" kern="1200">
        <a:solidFill>
          <a:schemeClr val="tx1"/>
        </a:solidFill>
        <a:latin typeface="Arial" charset="0"/>
        <a:ea typeface="+mn-ea"/>
        <a:cs typeface="+mn-cs"/>
      </a:defRPr>
    </a:lvl1pPr>
    <a:lvl2pPr marL="457200" algn="l" rtl="0" eaLnBrk="0" fontAlgn="base" hangingPunct="0">
      <a:spcBef>
        <a:spcPct val="0"/>
      </a:spcBef>
      <a:spcAft>
        <a:spcPct val="0"/>
      </a:spcAft>
      <a:defRPr sz="3200" b="1" kern="1200">
        <a:solidFill>
          <a:schemeClr val="tx1"/>
        </a:solidFill>
        <a:latin typeface="Arial" charset="0"/>
        <a:ea typeface="+mn-ea"/>
        <a:cs typeface="+mn-cs"/>
      </a:defRPr>
    </a:lvl2pPr>
    <a:lvl3pPr marL="914400" algn="l" rtl="0" eaLnBrk="0" fontAlgn="base" hangingPunct="0">
      <a:spcBef>
        <a:spcPct val="0"/>
      </a:spcBef>
      <a:spcAft>
        <a:spcPct val="0"/>
      </a:spcAft>
      <a:defRPr sz="3200" b="1" kern="1200">
        <a:solidFill>
          <a:schemeClr val="tx1"/>
        </a:solidFill>
        <a:latin typeface="Arial" charset="0"/>
        <a:ea typeface="+mn-ea"/>
        <a:cs typeface="+mn-cs"/>
      </a:defRPr>
    </a:lvl3pPr>
    <a:lvl4pPr marL="1371600" algn="l" rtl="0" eaLnBrk="0" fontAlgn="base" hangingPunct="0">
      <a:spcBef>
        <a:spcPct val="0"/>
      </a:spcBef>
      <a:spcAft>
        <a:spcPct val="0"/>
      </a:spcAft>
      <a:defRPr sz="3200" b="1" kern="1200">
        <a:solidFill>
          <a:schemeClr val="tx1"/>
        </a:solidFill>
        <a:latin typeface="Arial" charset="0"/>
        <a:ea typeface="+mn-ea"/>
        <a:cs typeface="+mn-cs"/>
      </a:defRPr>
    </a:lvl4pPr>
    <a:lvl5pPr marL="1828800" algn="l" rtl="0" eaLnBrk="0" fontAlgn="base" hangingPunct="0">
      <a:spcBef>
        <a:spcPct val="0"/>
      </a:spcBef>
      <a:spcAft>
        <a:spcPct val="0"/>
      </a:spcAft>
      <a:defRPr sz="3200" b="1" kern="1200">
        <a:solidFill>
          <a:schemeClr val="tx1"/>
        </a:solidFill>
        <a:latin typeface="Arial" charset="0"/>
        <a:ea typeface="+mn-ea"/>
        <a:cs typeface="+mn-cs"/>
      </a:defRPr>
    </a:lvl5pPr>
    <a:lvl6pPr marL="2286000" algn="l" defTabSz="914400" rtl="0" eaLnBrk="1" latinLnBrk="0" hangingPunct="1">
      <a:defRPr sz="3200" b="1" kern="1200">
        <a:solidFill>
          <a:schemeClr val="tx1"/>
        </a:solidFill>
        <a:latin typeface="Arial" charset="0"/>
        <a:ea typeface="+mn-ea"/>
        <a:cs typeface="+mn-cs"/>
      </a:defRPr>
    </a:lvl6pPr>
    <a:lvl7pPr marL="2743200" algn="l" defTabSz="914400" rtl="0" eaLnBrk="1" latinLnBrk="0" hangingPunct="1">
      <a:defRPr sz="3200" b="1" kern="1200">
        <a:solidFill>
          <a:schemeClr val="tx1"/>
        </a:solidFill>
        <a:latin typeface="Arial" charset="0"/>
        <a:ea typeface="+mn-ea"/>
        <a:cs typeface="+mn-cs"/>
      </a:defRPr>
    </a:lvl7pPr>
    <a:lvl8pPr marL="3200400" algn="l" defTabSz="914400" rtl="0" eaLnBrk="1" latinLnBrk="0" hangingPunct="1">
      <a:defRPr sz="3200" b="1" kern="1200">
        <a:solidFill>
          <a:schemeClr val="tx1"/>
        </a:solidFill>
        <a:latin typeface="Arial" charset="0"/>
        <a:ea typeface="+mn-ea"/>
        <a:cs typeface="+mn-cs"/>
      </a:defRPr>
    </a:lvl8pPr>
    <a:lvl9pPr marL="3657600" algn="l" defTabSz="914400" rtl="0" eaLnBrk="1" latinLnBrk="0" hangingPunct="1">
      <a:defRPr sz="32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66"/>
    <a:srgbClr val="00CC00"/>
    <a:srgbClr val="996633"/>
    <a:srgbClr val="6666FF"/>
    <a:srgbClr val="3366FF"/>
    <a:srgbClr val="CCFF99"/>
    <a:srgbClr val="99FF33"/>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1429" autoAdjust="0"/>
    <p:restoredTop sz="97335" autoAdjust="0"/>
  </p:normalViewPr>
  <p:slideViewPr>
    <p:cSldViewPr>
      <p:cViewPr varScale="1">
        <p:scale>
          <a:sx n="71" d="100"/>
          <a:sy n="71" d="100"/>
        </p:scale>
        <p:origin x="-108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02146" name="Rectangle 2">
            <a:extLst>
              <a:ext uri="{FF2B5EF4-FFF2-40B4-BE49-F238E27FC236}">
                <a16:creationId xmlns:a16="http://schemas.microsoft.com/office/drawing/2014/main" xmlns="" id="{854EC21F-4919-45E2-A929-7E7B338418E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latin typeface="Times New Roman" pitchFamily="18" charset="0"/>
              </a:defRPr>
            </a:lvl1pPr>
          </a:lstStyle>
          <a:p>
            <a:pPr>
              <a:defRPr/>
            </a:pPr>
            <a:endParaRPr lang="en-US"/>
          </a:p>
        </p:txBody>
      </p:sp>
      <p:sp>
        <p:nvSpPr>
          <p:cNvPr id="902147" name="Rectangle 3">
            <a:extLst>
              <a:ext uri="{FF2B5EF4-FFF2-40B4-BE49-F238E27FC236}">
                <a16:creationId xmlns:a16="http://schemas.microsoft.com/office/drawing/2014/main" xmlns="" id="{C834B05D-7692-4123-BDE7-F1D2DE06662F}"/>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latin typeface="Times New Roman" pitchFamily="18" charset="0"/>
              </a:defRPr>
            </a:lvl1pPr>
          </a:lstStyle>
          <a:p>
            <a:pPr>
              <a:defRPr/>
            </a:pPr>
            <a:endParaRPr lang="en-US"/>
          </a:p>
        </p:txBody>
      </p:sp>
      <p:sp>
        <p:nvSpPr>
          <p:cNvPr id="3076"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02149" name="Rectangle 5">
            <a:extLst>
              <a:ext uri="{FF2B5EF4-FFF2-40B4-BE49-F238E27FC236}">
                <a16:creationId xmlns:a16="http://schemas.microsoft.com/office/drawing/2014/main" xmlns="" id="{320A2DD1-0F45-480C-81C2-FB1CEC6EE0FE}"/>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02150" name="Rectangle 6">
            <a:extLst>
              <a:ext uri="{FF2B5EF4-FFF2-40B4-BE49-F238E27FC236}">
                <a16:creationId xmlns:a16="http://schemas.microsoft.com/office/drawing/2014/main" xmlns="" id="{EF2DF669-4D31-4846-AB3D-8DE46F362767}"/>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latin typeface="Times New Roman" pitchFamily="18" charset="0"/>
              </a:defRPr>
            </a:lvl1pPr>
          </a:lstStyle>
          <a:p>
            <a:pPr>
              <a:defRPr/>
            </a:pPr>
            <a:endParaRPr lang="en-US"/>
          </a:p>
        </p:txBody>
      </p:sp>
      <p:sp>
        <p:nvSpPr>
          <p:cNvPr id="902151" name="Rectangle 7">
            <a:extLst>
              <a:ext uri="{FF2B5EF4-FFF2-40B4-BE49-F238E27FC236}">
                <a16:creationId xmlns:a16="http://schemas.microsoft.com/office/drawing/2014/main" xmlns="" id="{5C306665-F02A-4257-B8C9-8CEE19BE43B2}"/>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Times New Roman" pitchFamily="18" charset="0"/>
              </a:defRPr>
            </a:lvl1pPr>
          </a:lstStyle>
          <a:p>
            <a:fld id="{22EEFDBE-A6C5-4529-841F-6F5B9182DC3A}"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p>
            <a:fld id="{1B138FCB-D912-4762-96BF-03ABDE7FE232}" type="slidenum">
              <a:rPr lang="en-US" altLang="en-US"/>
              <a:pPr/>
              <a:t>1</a:t>
            </a:fld>
            <a:endParaRPr lang="en-US" altLang="en-US"/>
          </a:p>
        </p:txBody>
      </p:sp>
      <p:sp>
        <p:nvSpPr>
          <p:cNvPr id="5123" name="Rectangle 2"/>
          <p:cNvSpPr>
            <a:spLocks noRot="1" noChangeArrowheads="1" noTextEdit="1"/>
          </p:cNvSpPr>
          <p:nvPr>
            <p:ph type="sldImg"/>
          </p:nvPr>
        </p:nvSpPr>
        <p:spPr>
          <a:ln/>
        </p:spPr>
      </p:sp>
      <p:sp>
        <p:nvSpPr>
          <p:cNvPr id="5124"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E5875AC3-77CE-466D-A8CB-7E0A3A4C6476}" type="slidenum">
              <a:rPr lang="en-US" altLang="en-US"/>
              <a:pPr/>
              <a:t>10</a:t>
            </a:fld>
            <a:endParaRPr lang="en-US" altLang="en-US"/>
          </a:p>
        </p:txBody>
      </p:sp>
      <p:sp>
        <p:nvSpPr>
          <p:cNvPr id="23555" name="Rectangle 2"/>
          <p:cNvSpPr>
            <a:spLocks noRo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49E24447-BAE0-422E-B64E-F9E86AE281E4}" type="slidenum">
              <a:rPr lang="en-US" altLang="en-US"/>
              <a:pPr/>
              <a:t>11</a:t>
            </a:fld>
            <a:endParaRPr lang="en-US" altLang="en-US"/>
          </a:p>
        </p:txBody>
      </p:sp>
      <p:sp>
        <p:nvSpPr>
          <p:cNvPr id="25603" name="Rectangle 2"/>
          <p:cNvSpPr>
            <a:spLocks noRo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4EC8DE9D-FDD6-481D-B86A-AE8AC83FBE06}" type="slidenum">
              <a:rPr lang="en-US" altLang="en-US"/>
              <a:pPr/>
              <a:t>12</a:t>
            </a:fld>
            <a:endParaRPr lang="en-US" altLang="en-US"/>
          </a:p>
        </p:txBody>
      </p:sp>
      <p:sp>
        <p:nvSpPr>
          <p:cNvPr id="27651" name="Rectangle 2"/>
          <p:cNvSpPr>
            <a:spLocks noRo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28185C19-01A4-4BD5-92A6-1D8901AAECFA}" type="slidenum">
              <a:rPr lang="en-US" altLang="en-US"/>
              <a:pPr/>
              <a:t>13</a:t>
            </a:fld>
            <a:endParaRPr lang="en-US" altLang="en-US"/>
          </a:p>
        </p:txBody>
      </p:sp>
      <p:sp>
        <p:nvSpPr>
          <p:cNvPr id="29699" name="Rectangle 2"/>
          <p:cNvSpPr>
            <a:spLocks noRo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23EFD8C0-708E-41C1-B593-516C389A5712}" type="slidenum">
              <a:rPr lang="en-US" altLang="en-US"/>
              <a:pPr/>
              <a:t>14</a:t>
            </a:fld>
            <a:endParaRPr lang="en-US" altLang="en-US"/>
          </a:p>
        </p:txBody>
      </p:sp>
      <p:sp>
        <p:nvSpPr>
          <p:cNvPr id="31747" name="Rectangle 2"/>
          <p:cNvSpPr>
            <a:spLocks noRo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EA44A34F-9A22-42ED-A264-A8FCD12C129D}" type="slidenum">
              <a:rPr lang="en-US" altLang="en-US"/>
              <a:pPr/>
              <a:t>15</a:t>
            </a:fld>
            <a:endParaRPr lang="en-US" altLang="en-US"/>
          </a:p>
        </p:txBody>
      </p:sp>
      <p:sp>
        <p:nvSpPr>
          <p:cNvPr id="33795" name="Rectangle 2"/>
          <p:cNvSpPr>
            <a:spLocks noRo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44641178-7938-421B-B3C5-0F1E06512E7C}" type="slidenum">
              <a:rPr lang="en-US" altLang="en-US"/>
              <a:pPr/>
              <a:t>16</a:t>
            </a:fld>
            <a:endParaRPr lang="en-US" altLang="en-US"/>
          </a:p>
        </p:txBody>
      </p:sp>
      <p:sp>
        <p:nvSpPr>
          <p:cNvPr id="35843" name="Rectangle 2"/>
          <p:cNvSpPr>
            <a:spLocks noRo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D4EEA2D9-79FE-4DF3-9296-C29881C5EC63}" type="slidenum">
              <a:rPr lang="en-US" altLang="en-US"/>
              <a:pPr/>
              <a:t>17</a:t>
            </a:fld>
            <a:endParaRPr lang="en-US" altLang="en-US"/>
          </a:p>
        </p:txBody>
      </p:sp>
      <p:sp>
        <p:nvSpPr>
          <p:cNvPr id="37891" name="Rectangle 2"/>
          <p:cNvSpPr>
            <a:spLocks noRo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100907B8-A96C-4E6C-876F-A4DB5B43A748}" type="slidenum">
              <a:rPr lang="en-US" altLang="en-US"/>
              <a:pPr/>
              <a:t>18</a:t>
            </a:fld>
            <a:endParaRPr lang="en-US" altLang="en-US"/>
          </a:p>
        </p:txBody>
      </p:sp>
      <p:sp>
        <p:nvSpPr>
          <p:cNvPr id="39939" name="Rectangle 2"/>
          <p:cNvSpPr>
            <a:spLocks noRo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9D2D4E85-E627-4104-A9B6-917B76D9924B}" type="slidenum">
              <a:rPr lang="en-US" altLang="en-US"/>
              <a:pPr/>
              <a:t>19</a:t>
            </a:fld>
            <a:endParaRPr lang="en-US" altLang="en-US"/>
          </a:p>
        </p:txBody>
      </p:sp>
      <p:sp>
        <p:nvSpPr>
          <p:cNvPr id="41987" name="Rectangle 2"/>
          <p:cNvSpPr>
            <a:spLocks noRo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p>
            <a:fld id="{4A31826C-F6F9-421F-8F4F-17B1107B1A13}" type="slidenum">
              <a:rPr lang="en-US" altLang="en-US"/>
              <a:pPr/>
              <a:t>2</a:t>
            </a:fld>
            <a:endParaRPr lang="en-US" altLang="en-US"/>
          </a:p>
        </p:txBody>
      </p:sp>
      <p:sp>
        <p:nvSpPr>
          <p:cNvPr id="7171" name="Rectangle 2"/>
          <p:cNvSpPr>
            <a:spLocks noRot="1" noChangeArrowheads="1" noTextEdit="1"/>
          </p:cNvSpPr>
          <p:nvPr>
            <p:ph type="sldImg"/>
          </p:nvPr>
        </p:nvSpPr>
        <p:spPr>
          <a:ln/>
        </p:spPr>
      </p:sp>
      <p:sp>
        <p:nvSpPr>
          <p:cNvPr id="7172"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521C919A-987C-4CB7-B7F1-122F4FF38ED5}" type="slidenum">
              <a:rPr lang="en-US" altLang="en-US"/>
              <a:pPr/>
              <a:t>20</a:t>
            </a:fld>
            <a:endParaRPr lang="en-US" altLang="en-US"/>
          </a:p>
        </p:txBody>
      </p:sp>
      <p:sp>
        <p:nvSpPr>
          <p:cNvPr id="44035" name="Rectangle 2"/>
          <p:cNvSpPr>
            <a:spLocks noRo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86C1F7BA-B6F5-4ADC-A063-71BE731B86B7}" type="slidenum">
              <a:rPr lang="en-US" altLang="en-US"/>
              <a:pPr/>
              <a:t>21</a:t>
            </a:fld>
            <a:endParaRPr lang="en-US" altLang="en-US"/>
          </a:p>
        </p:txBody>
      </p:sp>
      <p:sp>
        <p:nvSpPr>
          <p:cNvPr id="46083" name="Rectangle 2"/>
          <p:cNvSpPr>
            <a:spLocks noRo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30AC2973-02D7-4636-A288-D5CDBFA60E5B}" type="slidenum">
              <a:rPr lang="en-US" altLang="en-US"/>
              <a:pPr/>
              <a:t>22</a:t>
            </a:fld>
            <a:endParaRPr lang="en-US" altLang="en-US"/>
          </a:p>
        </p:txBody>
      </p:sp>
      <p:sp>
        <p:nvSpPr>
          <p:cNvPr id="48131" name="Rectangle 2"/>
          <p:cNvSpPr>
            <a:spLocks noRo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912E7E01-B1E5-4698-9430-3158566F64F1}" type="slidenum">
              <a:rPr lang="en-US" altLang="en-US"/>
              <a:pPr/>
              <a:t>23</a:t>
            </a:fld>
            <a:endParaRPr lang="en-US" altLang="en-US"/>
          </a:p>
        </p:txBody>
      </p:sp>
      <p:sp>
        <p:nvSpPr>
          <p:cNvPr id="50179" name="Rectangle 2"/>
          <p:cNvSpPr>
            <a:spLocks noRo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B01B729D-B6A2-40E6-9D71-78CFA3DF39BE}" type="slidenum">
              <a:rPr lang="en-US" altLang="en-US"/>
              <a:pPr/>
              <a:t>24</a:t>
            </a:fld>
            <a:endParaRPr lang="en-US" altLang="en-US"/>
          </a:p>
        </p:txBody>
      </p:sp>
      <p:sp>
        <p:nvSpPr>
          <p:cNvPr id="52227" name="Rectangle 2"/>
          <p:cNvSpPr>
            <a:spLocks noRo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9D0DD809-813E-4EC2-9740-18CD6350EC99}" type="slidenum">
              <a:rPr lang="en-US" altLang="en-US"/>
              <a:pPr/>
              <a:t>25</a:t>
            </a:fld>
            <a:endParaRPr lang="en-US" altLang="en-US"/>
          </a:p>
        </p:txBody>
      </p:sp>
      <p:sp>
        <p:nvSpPr>
          <p:cNvPr id="54275" name="Rectangle 2"/>
          <p:cNvSpPr>
            <a:spLocks noRo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D11E4AB0-FCCC-40CD-BD1A-53A5260AB0CD}" type="slidenum">
              <a:rPr lang="en-US" altLang="en-US"/>
              <a:pPr/>
              <a:t>26</a:t>
            </a:fld>
            <a:endParaRPr lang="en-US" altLang="en-US"/>
          </a:p>
        </p:txBody>
      </p:sp>
      <p:sp>
        <p:nvSpPr>
          <p:cNvPr id="56323" name="Rectangle 2"/>
          <p:cNvSpPr>
            <a:spLocks noRo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564B5BE5-6350-482E-947C-50F6A003E5BD}" type="slidenum">
              <a:rPr lang="en-US" altLang="en-US"/>
              <a:pPr/>
              <a:t>27</a:t>
            </a:fld>
            <a:endParaRPr lang="en-US" altLang="en-US"/>
          </a:p>
        </p:txBody>
      </p:sp>
      <p:sp>
        <p:nvSpPr>
          <p:cNvPr id="58371" name="Rectangle 2"/>
          <p:cNvSpPr>
            <a:spLocks noRo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A2E4872B-5487-4CB8-AA51-8B3946CFA1E1}" type="slidenum">
              <a:rPr lang="en-US" altLang="en-US"/>
              <a:pPr/>
              <a:t>28</a:t>
            </a:fld>
            <a:endParaRPr lang="en-US" altLang="en-US"/>
          </a:p>
        </p:txBody>
      </p:sp>
      <p:sp>
        <p:nvSpPr>
          <p:cNvPr id="60419" name="Rectangle 2"/>
          <p:cNvSpPr>
            <a:spLocks noRo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54C85301-BE2A-4DE9-ADA5-87EF653614D1}" type="slidenum">
              <a:rPr lang="en-US" altLang="en-US"/>
              <a:pPr/>
              <a:t>29</a:t>
            </a:fld>
            <a:endParaRPr lang="en-US" altLang="en-US"/>
          </a:p>
        </p:txBody>
      </p:sp>
      <p:sp>
        <p:nvSpPr>
          <p:cNvPr id="62467" name="Rectangle 2"/>
          <p:cNvSpPr>
            <a:spLocks noRo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BF95B6A8-1E43-4B4B-9DB8-21733E495566}" type="slidenum">
              <a:rPr lang="en-US" altLang="en-US"/>
              <a:pPr/>
              <a:t>3</a:t>
            </a:fld>
            <a:endParaRPr lang="en-US" altLang="en-US"/>
          </a:p>
        </p:txBody>
      </p:sp>
      <p:sp>
        <p:nvSpPr>
          <p:cNvPr id="9219" name="Rectangle 2"/>
          <p:cNvSpPr>
            <a:spLocks noRo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8573EBE6-7324-4A61-8A88-A6EF8F0B9231}" type="slidenum">
              <a:rPr lang="en-US" altLang="en-US"/>
              <a:pPr/>
              <a:t>30</a:t>
            </a:fld>
            <a:endParaRPr lang="en-US" altLang="en-US"/>
          </a:p>
        </p:txBody>
      </p:sp>
      <p:sp>
        <p:nvSpPr>
          <p:cNvPr id="64515" name="Rectangle 2"/>
          <p:cNvSpPr>
            <a:spLocks noRo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D946C792-480B-4AD0-A77F-87DDCB63F448}" type="slidenum">
              <a:rPr lang="en-US" altLang="en-US"/>
              <a:pPr/>
              <a:t>31</a:t>
            </a:fld>
            <a:endParaRPr lang="en-US" altLang="en-US"/>
          </a:p>
        </p:txBody>
      </p:sp>
      <p:sp>
        <p:nvSpPr>
          <p:cNvPr id="66563" name="Rectangle 2"/>
          <p:cNvSpPr>
            <a:spLocks noRo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12E7C675-0E21-4CC1-8206-97EC3F12127A}" type="slidenum">
              <a:rPr lang="en-US" altLang="en-US"/>
              <a:pPr/>
              <a:t>32</a:t>
            </a:fld>
            <a:endParaRPr lang="en-US" altLang="en-US"/>
          </a:p>
        </p:txBody>
      </p:sp>
      <p:sp>
        <p:nvSpPr>
          <p:cNvPr id="68611" name="Rectangle 2"/>
          <p:cNvSpPr>
            <a:spLocks noRo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022B88A0-1E40-413D-9BF6-ED22B6F1E1AC}" type="slidenum">
              <a:rPr lang="en-US" altLang="en-US"/>
              <a:pPr/>
              <a:t>33</a:t>
            </a:fld>
            <a:endParaRPr lang="en-US" altLang="en-US"/>
          </a:p>
        </p:txBody>
      </p:sp>
      <p:sp>
        <p:nvSpPr>
          <p:cNvPr id="70659" name="Rectangle 2"/>
          <p:cNvSpPr>
            <a:spLocks noRo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F1E5232A-9AFC-4581-80B2-7EC75F6609F7}" type="slidenum">
              <a:rPr lang="en-US" altLang="en-US"/>
              <a:pPr/>
              <a:t>34</a:t>
            </a:fld>
            <a:endParaRPr lang="en-US" altLang="en-US"/>
          </a:p>
        </p:txBody>
      </p:sp>
      <p:sp>
        <p:nvSpPr>
          <p:cNvPr id="72707" name="Rectangle 2"/>
          <p:cNvSpPr>
            <a:spLocks noRo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D64AB097-DEFB-4B04-A3DC-4D616526EB37}" type="slidenum">
              <a:rPr lang="en-US" altLang="en-US"/>
              <a:pPr/>
              <a:t>35</a:t>
            </a:fld>
            <a:endParaRPr lang="en-US" altLang="en-US"/>
          </a:p>
        </p:txBody>
      </p:sp>
      <p:sp>
        <p:nvSpPr>
          <p:cNvPr id="74755" name="Rectangle 2"/>
          <p:cNvSpPr>
            <a:spLocks noRo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D571C067-9F3A-47A0-B0EE-6EA4D0A8F377}" type="slidenum">
              <a:rPr lang="en-US" altLang="en-US"/>
              <a:pPr/>
              <a:t>36</a:t>
            </a:fld>
            <a:endParaRPr lang="en-US" altLang="en-US"/>
          </a:p>
        </p:txBody>
      </p:sp>
      <p:sp>
        <p:nvSpPr>
          <p:cNvPr id="76803" name="Rectangle 2"/>
          <p:cNvSpPr>
            <a:spLocks noRo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B745CB98-EE34-4BFF-90F8-D1F287CA732F}" type="slidenum">
              <a:rPr lang="en-US" altLang="en-US"/>
              <a:pPr/>
              <a:t>37</a:t>
            </a:fld>
            <a:endParaRPr lang="en-US" altLang="en-US"/>
          </a:p>
        </p:txBody>
      </p:sp>
      <p:sp>
        <p:nvSpPr>
          <p:cNvPr id="78851" name="Rectangle 2"/>
          <p:cNvSpPr>
            <a:spLocks noRo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11413DFA-8345-415F-A77D-884F31882183}" type="slidenum">
              <a:rPr lang="en-US" altLang="en-US"/>
              <a:pPr/>
              <a:t>4</a:t>
            </a:fld>
            <a:endParaRPr lang="en-US" altLang="en-US"/>
          </a:p>
        </p:txBody>
      </p:sp>
      <p:sp>
        <p:nvSpPr>
          <p:cNvPr id="11267" name="Rectangle 2"/>
          <p:cNvSpPr>
            <a:spLocks noRo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fld id="{EADBD9F5-1171-4DFA-94BE-A7ABF35724AD}" type="slidenum">
              <a:rPr lang="en-US" altLang="en-US"/>
              <a:pPr/>
              <a:t>5</a:t>
            </a:fld>
            <a:endParaRPr lang="en-US" altLang="en-US"/>
          </a:p>
        </p:txBody>
      </p:sp>
      <p:sp>
        <p:nvSpPr>
          <p:cNvPr id="13315" name="Rectangle 2"/>
          <p:cNvSpPr>
            <a:spLocks noRot="1" noChangeArrowheads="1" noTextEdit="1"/>
          </p:cNvSpPr>
          <p:nvPr>
            <p:ph type="sldImg"/>
          </p:nvPr>
        </p:nvSpPr>
        <p:spPr>
          <a:ln/>
        </p:spPr>
      </p:sp>
      <p:sp>
        <p:nvSpPr>
          <p:cNvPr id="13316"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8B09F88E-65BF-4E01-AA62-9DF2D9196715}" type="slidenum">
              <a:rPr lang="en-US" altLang="en-US"/>
              <a:pPr/>
              <a:t>6</a:t>
            </a:fld>
            <a:endParaRPr lang="en-US" altLang="en-US"/>
          </a:p>
        </p:txBody>
      </p:sp>
      <p:sp>
        <p:nvSpPr>
          <p:cNvPr id="15363" name="Rectangle 2"/>
          <p:cNvSpPr>
            <a:spLocks noRo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2A16392E-98F8-49F8-9623-04B20ADA6E3A}" type="slidenum">
              <a:rPr lang="en-US" altLang="en-US"/>
              <a:pPr/>
              <a:t>7</a:t>
            </a:fld>
            <a:endParaRPr lang="en-US" altLang="en-US"/>
          </a:p>
        </p:txBody>
      </p:sp>
      <p:sp>
        <p:nvSpPr>
          <p:cNvPr id="17411" name="Rectangle 2"/>
          <p:cNvSpPr>
            <a:spLocks noRo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0DD7165B-F1FE-4C5F-8097-FC9D07591CEC}" type="slidenum">
              <a:rPr lang="en-US" altLang="en-US"/>
              <a:pPr/>
              <a:t>8</a:t>
            </a:fld>
            <a:endParaRPr lang="en-US" altLang="en-US"/>
          </a:p>
        </p:txBody>
      </p:sp>
      <p:sp>
        <p:nvSpPr>
          <p:cNvPr id="19459" name="Rectangle 2"/>
          <p:cNvSpPr>
            <a:spLocks noRo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AC286215-46B5-4210-9703-F03933ECDE20}" type="slidenum">
              <a:rPr lang="en-US" altLang="en-US"/>
              <a:pPr/>
              <a:t>9</a:t>
            </a:fld>
            <a:endParaRPr lang="en-US" altLang="en-US"/>
          </a:p>
        </p:txBody>
      </p:sp>
      <p:sp>
        <p:nvSpPr>
          <p:cNvPr id="21507" name="Rectangle 2"/>
          <p:cNvSpPr>
            <a:spLocks noRo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p:spPr>
            <p:txBody>
              <a:bodyPr wrap="none" anchor="ctr"/>
              <a:lstStyle/>
              <a:p>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p:spPr>
            <p:txBody>
              <a:bodyPr wrap="none" anchor="ctr"/>
              <a:lstStyle/>
              <a:p>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p:spPr>
            <p:txBody>
              <a:bodyPr wrap="none" anchor="ctr"/>
              <a:lstStyle/>
              <a:p>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p:spPr>
            <p:txBody>
              <a:bodyPr wrap="none" anchor="ctr"/>
              <a:lstStyle/>
              <a:p>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p:spPr>
          <p:txBody>
            <a:bodyPr wrap="none" anchor="ctr"/>
            <a:lstStyle/>
            <a:p>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p:spPr>
          <p:txBody>
            <a:bodyPr wrap="none" anchor="ctr"/>
            <a:lstStyle/>
            <a:p>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p:spPr>
          <p:txBody>
            <a:bodyPr wrap="none" anchor="ctr"/>
            <a:lstStyle/>
            <a:p>
              <a:endParaRPr lang="en-US"/>
            </a:p>
          </p:txBody>
        </p:sp>
      </p:grpSp>
      <p:sp>
        <p:nvSpPr>
          <p:cNvPr id="14" name="Text Box 17"/>
          <p:cNvSpPr txBox="1">
            <a:spLocks noChangeArrowheads="1"/>
          </p:cNvSpPr>
          <p:nvPr userDrawn="1"/>
        </p:nvSpPr>
        <p:spPr bwMode="auto">
          <a:xfrm>
            <a:off x="0" y="6553200"/>
            <a:ext cx="2209800" cy="304800"/>
          </a:xfrm>
          <a:prstGeom prst="rect">
            <a:avLst/>
          </a:prstGeom>
          <a:noFill/>
          <a:ln w="9525">
            <a:noFill/>
            <a:miter lim="800000"/>
            <a:headEnd/>
            <a:tailEnd/>
          </a:ln>
        </p:spPr>
        <p:txBody>
          <a:bodyPr>
            <a:spAutoFit/>
          </a:bodyPr>
          <a:lstStyle/>
          <a:p>
            <a:pPr eaLnBrk="1" hangingPunct="1">
              <a:spcBef>
                <a:spcPct val="50000"/>
              </a:spcBef>
            </a:pPr>
            <a:r>
              <a:rPr lang="en-US" altLang="en-US" sz="1400" b="0">
                <a:latin typeface="McGrawHill-Italic" pitchFamily="2" charset="0"/>
              </a:rPr>
              <a:t>McGraw-Hill</a:t>
            </a:r>
            <a:endParaRPr lang="en-US" altLang="en-US" sz="2400" b="0">
              <a:latin typeface="Times New Roman" pitchFamily="18" charset="0"/>
            </a:endParaRPr>
          </a:p>
        </p:txBody>
      </p:sp>
      <p:sp>
        <p:nvSpPr>
          <p:cNvPr id="15" name="Text Box 18"/>
          <p:cNvSpPr txBox="1">
            <a:spLocks noChangeArrowheads="1"/>
          </p:cNvSpPr>
          <p:nvPr userDrawn="1"/>
        </p:nvSpPr>
        <p:spPr bwMode="auto">
          <a:xfrm>
            <a:off x="4572000" y="6553200"/>
            <a:ext cx="4572000" cy="304800"/>
          </a:xfrm>
          <a:prstGeom prst="rect">
            <a:avLst/>
          </a:prstGeom>
          <a:noFill/>
          <a:ln w="9525">
            <a:noFill/>
            <a:miter lim="800000"/>
            <a:headEnd/>
            <a:tailEnd/>
          </a:ln>
        </p:spPr>
        <p:txBody>
          <a:bodyPr>
            <a:spAutoFit/>
          </a:bodyPr>
          <a:lstStyle/>
          <a:p>
            <a:pPr algn="r" eaLnBrk="1" hangingPunct="1">
              <a:spcBef>
                <a:spcPct val="50000"/>
              </a:spcBef>
              <a:buFontTx/>
              <a:buChar char="©"/>
            </a:pPr>
            <a:r>
              <a:rPr lang="en-US" altLang="en-US" sz="1400" b="0">
                <a:latin typeface="McGrawHill-Italic" pitchFamily="2" charset="0"/>
              </a:rPr>
              <a:t>The McGraw-Hill Companies, Inc., 2000</a:t>
            </a:r>
            <a:endParaRPr lang="en-US" altLang="en-US" sz="2400" b="0">
              <a:latin typeface="Times New Roman" pitchFamily="18" charset="0"/>
            </a:endParaRPr>
          </a:p>
        </p:txBody>
      </p:sp>
      <p:sp>
        <p:nvSpPr>
          <p:cNvPr id="210956" name="Rectangle 12"/>
          <p:cNvSpPr>
            <a:spLocks noGrp="1" noChangeArrowheads="1"/>
          </p:cNvSpPr>
          <p:nvPr>
            <p:ph type="ctrTitle"/>
          </p:nvPr>
        </p:nvSpPr>
        <p:spPr bwMode="auto">
          <a:xfrm>
            <a:off x="990600" y="1676400"/>
            <a:ext cx="7772400" cy="1462088"/>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defRPr/>
            </a:lvl1pPr>
          </a:lstStyle>
          <a:p>
            <a:r>
              <a:rPr lang="en-US"/>
              <a:t>Click to edit Master title style</a:t>
            </a:r>
          </a:p>
        </p:txBody>
      </p:sp>
      <p:sp>
        <p:nvSpPr>
          <p:cNvPr id="210957" name="Rectangle 13"/>
          <p:cNvSpPr>
            <a:spLocks noGrp="1" noChangeArrowheads="1"/>
          </p:cNvSpPr>
          <p:nvPr>
            <p:ph type="subTitle" idx="1"/>
          </p:nvPr>
        </p:nvSpPr>
        <p:spPr bwMode="auto">
          <a:xfrm>
            <a:off x="1371600" y="3886200"/>
            <a:ext cx="6400800" cy="17526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marL="0" indent="0" algn="ctr">
              <a:buFont typeface="Wingdings" pitchFamily="2" charset="2"/>
              <a:buNone/>
              <a:defRPr/>
            </a:lvl1pPr>
          </a:lstStyle>
          <a:p>
            <a:r>
              <a:rPr lang="en-US"/>
              <a:t>Click to edit Master subtitle style</a:t>
            </a:r>
          </a:p>
        </p:txBody>
      </p:sp>
      <p:sp>
        <p:nvSpPr>
          <p:cNvPr id="16" name="Date Placeholder 15">
            <a:extLst>
              <a:ext uri="{FF2B5EF4-FFF2-40B4-BE49-F238E27FC236}">
                <a16:creationId xmlns:a16="http://schemas.microsoft.com/office/drawing/2014/main" xmlns="" id="{A104F508-1D06-4531-908C-D6D070FFE3FF}"/>
              </a:ext>
            </a:extLst>
          </p:cNvPr>
          <p:cNvSpPr>
            <a:spLocks noGrp="1" noChangeArrowheads="1"/>
          </p:cNvSpPr>
          <p:nvPr>
            <p:ph type="dt" sz="half" idx="10"/>
          </p:nvPr>
        </p:nvSpPr>
        <p:spPr bwMode="auto">
          <a:xfrm>
            <a:off x="990600" y="6248400"/>
            <a:ext cx="19050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400" b="0">
                <a:solidFill>
                  <a:schemeClr val="bg2"/>
                </a:solidFill>
                <a:latin typeface="+mn-lt"/>
              </a:defRPr>
            </a:lvl1pPr>
          </a:lstStyle>
          <a:p>
            <a:pPr>
              <a:defRPr/>
            </a:pPr>
            <a:endParaRPr lang="en-US"/>
          </a:p>
        </p:txBody>
      </p:sp>
      <p:sp>
        <p:nvSpPr>
          <p:cNvPr id="17" name="Footer Placeholder 16">
            <a:extLst>
              <a:ext uri="{FF2B5EF4-FFF2-40B4-BE49-F238E27FC236}">
                <a16:creationId xmlns:a16="http://schemas.microsoft.com/office/drawing/2014/main" xmlns="" id="{FAD76BDA-F0E1-47B1-9E0E-EFC907DE1BA6}"/>
              </a:ext>
            </a:extLst>
          </p:cNvPr>
          <p:cNvSpPr>
            <a:spLocks noGrp="1" noChangeArrowheads="1"/>
          </p:cNvSpPr>
          <p:nvPr>
            <p:ph type="ftr" sz="quarter" idx="11"/>
          </p:nvPr>
        </p:nvSpPr>
        <p:spPr bwMode="auto">
          <a:xfrm>
            <a:off x="3429000" y="6248400"/>
            <a:ext cx="2895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gn="ctr" eaLnBrk="1" hangingPunct="1">
              <a:defRPr sz="1400" b="0">
                <a:solidFill>
                  <a:schemeClr val="bg2"/>
                </a:solidFill>
                <a:latin typeface="+mn-lt"/>
              </a:defRPr>
            </a:lvl1pPr>
          </a:lstStyle>
          <a:p>
            <a:pPr>
              <a:defRPr/>
            </a:pPr>
            <a:endParaRPr lang="en-US"/>
          </a:p>
        </p:txBody>
      </p:sp>
      <p:sp>
        <p:nvSpPr>
          <p:cNvPr id="18" name="Slide Number Placeholder 17">
            <a:extLst>
              <a:ext uri="{FF2B5EF4-FFF2-40B4-BE49-F238E27FC236}">
                <a16:creationId xmlns:a16="http://schemas.microsoft.com/office/drawing/2014/main" xmlns="" id="{95C5E2D8-36C0-471C-8C71-07E70FE4DA8A}"/>
              </a:ext>
            </a:extLst>
          </p:cNvPr>
          <p:cNvSpPr>
            <a:spLocks noGrp="1" noChangeArrowheads="1"/>
          </p:cNvSpPr>
          <p:nvPr>
            <p:ph type="sldNum" sz="quarter" idx="12"/>
          </p:nvPr>
        </p:nvSpPr>
        <p:spPr>
          <a:xfrm>
            <a:off x="6858000" y="6248400"/>
            <a:ext cx="1905000" cy="457200"/>
          </a:xfrm>
        </p:spPr>
        <p:txBody>
          <a:bodyPr/>
          <a:lstStyle>
            <a:lvl1pPr algn="r">
              <a:defRPr sz="1400" b="0">
                <a:latin typeface="Tahoma" pitchFamily="34" charset="0"/>
              </a:defRPr>
            </a:lvl1pPr>
          </a:lstStyle>
          <a:p>
            <a:fld id="{1304A4FF-717F-45B4-9B9A-BB87A48F8E6E}" type="slidenum">
              <a:rPr lang="en-US" altLang="en-US"/>
              <a:pPr/>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6">
            <a:extLst>
              <a:ext uri="{FF2B5EF4-FFF2-40B4-BE49-F238E27FC236}">
                <a16:creationId xmlns:a16="http://schemas.microsoft.com/office/drawing/2014/main" xmlns="" id="{7008899F-83A9-4752-9550-A2FB0385680F}"/>
              </a:ext>
            </a:extLst>
          </p:cNvPr>
          <p:cNvSpPr>
            <a:spLocks noGrp="1" noChangeArrowheads="1"/>
          </p:cNvSpPr>
          <p:nvPr>
            <p:ph type="sldNum" sz="quarter" idx="10"/>
          </p:nvPr>
        </p:nvSpPr>
        <p:spPr>
          <a:ln/>
        </p:spPr>
        <p:txBody>
          <a:bodyPr/>
          <a:lstStyle>
            <a:lvl1pPr>
              <a:defRPr/>
            </a:lvl1pPr>
          </a:lstStyle>
          <a:p>
            <a:r>
              <a:rPr lang="en-US" altLang="en-US"/>
              <a:t>14.</a:t>
            </a:r>
            <a:fld id="{FF056D88-83D4-464C-89EA-79ACCE6A34D9}" type="slidenum">
              <a:rPr lang="en-US" altLang="en-US"/>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6">
            <a:extLst>
              <a:ext uri="{FF2B5EF4-FFF2-40B4-BE49-F238E27FC236}">
                <a16:creationId xmlns:a16="http://schemas.microsoft.com/office/drawing/2014/main" xmlns="" id="{7008899F-83A9-4752-9550-A2FB0385680F}"/>
              </a:ext>
            </a:extLst>
          </p:cNvPr>
          <p:cNvSpPr>
            <a:spLocks noGrp="1" noChangeArrowheads="1"/>
          </p:cNvSpPr>
          <p:nvPr>
            <p:ph type="sldNum" sz="quarter" idx="10"/>
          </p:nvPr>
        </p:nvSpPr>
        <p:spPr>
          <a:ln/>
        </p:spPr>
        <p:txBody>
          <a:bodyPr/>
          <a:lstStyle>
            <a:lvl1pPr>
              <a:defRPr/>
            </a:lvl1pPr>
          </a:lstStyle>
          <a:p>
            <a:r>
              <a:rPr lang="en-US" altLang="en-US"/>
              <a:t>14.</a:t>
            </a:r>
            <a:fld id="{F16446A0-3E6F-49A3-83E5-0C2C6C6C10FF}" type="slidenum">
              <a:rPr lang="en-US" altLang="en-US"/>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6">
            <a:extLst>
              <a:ext uri="{FF2B5EF4-FFF2-40B4-BE49-F238E27FC236}">
                <a16:creationId xmlns:a16="http://schemas.microsoft.com/office/drawing/2014/main" xmlns="" id="{7008899F-83A9-4752-9550-A2FB0385680F}"/>
              </a:ext>
            </a:extLst>
          </p:cNvPr>
          <p:cNvSpPr>
            <a:spLocks noGrp="1" noChangeArrowheads="1"/>
          </p:cNvSpPr>
          <p:nvPr>
            <p:ph type="sldNum" sz="quarter" idx="10"/>
          </p:nvPr>
        </p:nvSpPr>
        <p:spPr>
          <a:ln/>
        </p:spPr>
        <p:txBody>
          <a:bodyPr/>
          <a:lstStyle>
            <a:lvl1pPr>
              <a:defRPr/>
            </a:lvl1pPr>
          </a:lstStyle>
          <a:p>
            <a:r>
              <a:rPr lang="en-US" altLang="en-US"/>
              <a:t>14.</a:t>
            </a:r>
            <a:fld id="{2B3A362E-C0C5-4E48-A852-A233FD4EE903}" type="slidenum">
              <a:rPr lang="en-US" altLang="en-US"/>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6">
            <a:extLst>
              <a:ext uri="{FF2B5EF4-FFF2-40B4-BE49-F238E27FC236}">
                <a16:creationId xmlns:a16="http://schemas.microsoft.com/office/drawing/2014/main" xmlns="" id="{7008899F-83A9-4752-9550-A2FB0385680F}"/>
              </a:ext>
            </a:extLst>
          </p:cNvPr>
          <p:cNvSpPr>
            <a:spLocks noGrp="1" noChangeArrowheads="1"/>
          </p:cNvSpPr>
          <p:nvPr>
            <p:ph type="sldNum" sz="quarter" idx="10"/>
          </p:nvPr>
        </p:nvSpPr>
        <p:spPr>
          <a:ln/>
        </p:spPr>
        <p:txBody>
          <a:bodyPr/>
          <a:lstStyle>
            <a:lvl1pPr>
              <a:defRPr/>
            </a:lvl1pPr>
          </a:lstStyle>
          <a:p>
            <a:r>
              <a:rPr lang="en-US" altLang="en-US"/>
              <a:t>14.</a:t>
            </a:r>
            <a:fld id="{4C9F04C4-7432-4DBB-AB20-0FC24F5EBEAE}" type="slidenum">
              <a:rPr lang="en-US" altLang="en-US"/>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6">
            <a:extLst>
              <a:ext uri="{FF2B5EF4-FFF2-40B4-BE49-F238E27FC236}">
                <a16:creationId xmlns:a16="http://schemas.microsoft.com/office/drawing/2014/main" xmlns="" id="{7008899F-83A9-4752-9550-A2FB0385680F}"/>
              </a:ext>
            </a:extLst>
          </p:cNvPr>
          <p:cNvSpPr>
            <a:spLocks noGrp="1" noChangeArrowheads="1"/>
          </p:cNvSpPr>
          <p:nvPr>
            <p:ph type="sldNum" sz="quarter" idx="10"/>
          </p:nvPr>
        </p:nvSpPr>
        <p:spPr>
          <a:ln/>
        </p:spPr>
        <p:txBody>
          <a:bodyPr/>
          <a:lstStyle>
            <a:lvl1pPr>
              <a:defRPr/>
            </a:lvl1pPr>
          </a:lstStyle>
          <a:p>
            <a:r>
              <a:rPr lang="en-US" altLang="en-US"/>
              <a:t>14.</a:t>
            </a:r>
            <a:fld id="{10D96D2C-DA0F-449F-9092-C7F1DE2DE9ED}" type="slidenum">
              <a:rPr lang="en-US" altLang="en-US"/>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6">
            <a:extLst>
              <a:ext uri="{FF2B5EF4-FFF2-40B4-BE49-F238E27FC236}">
                <a16:creationId xmlns:a16="http://schemas.microsoft.com/office/drawing/2014/main" xmlns="" id="{7008899F-83A9-4752-9550-A2FB0385680F}"/>
              </a:ext>
            </a:extLst>
          </p:cNvPr>
          <p:cNvSpPr>
            <a:spLocks noGrp="1" noChangeArrowheads="1"/>
          </p:cNvSpPr>
          <p:nvPr>
            <p:ph type="sldNum" sz="quarter" idx="10"/>
          </p:nvPr>
        </p:nvSpPr>
        <p:spPr>
          <a:ln/>
        </p:spPr>
        <p:txBody>
          <a:bodyPr/>
          <a:lstStyle>
            <a:lvl1pPr>
              <a:defRPr/>
            </a:lvl1pPr>
          </a:lstStyle>
          <a:p>
            <a:r>
              <a:rPr lang="en-US" altLang="en-US"/>
              <a:t>14.</a:t>
            </a:r>
            <a:fld id="{1B7CBAF4-8497-4C15-A75D-488963EEDD77}" type="slidenum">
              <a:rPr lang="en-US" altLang="en-US"/>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Rectangle 16">
            <a:extLst>
              <a:ext uri="{FF2B5EF4-FFF2-40B4-BE49-F238E27FC236}">
                <a16:creationId xmlns:a16="http://schemas.microsoft.com/office/drawing/2014/main" xmlns="" id="{7008899F-83A9-4752-9550-A2FB0385680F}"/>
              </a:ext>
            </a:extLst>
          </p:cNvPr>
          <p:cNvSpPr>
            <a:spLocks noGrp="1" noChangeArrowheads="1"/>
          </p:cNvSpPr>
          <p:nvPr>
            <p:ph type="sldNum" sz="quarter" idx="10"/>
          </p:nvPr>
        </p:nvSpPr>
        <p:spPr>
          <a:ln/>
        </p:spPr>
        <p:txBody>
          <a:bodyPr/>
          <a:lstStyle>
            <a:lvl1pPr>
              <a:defRPr/>
            </a:lvl1pPr>
          </a:lstStyle>
          <a:p>
            <a:r>
              <a:rPr lang="en-US" altLang="en-US"/>
              <a:t>14.</a:t>
            </a:r>
            <a:fld id="{FFD1AC65-5624-44BF-9F06-B6F11D2065BB}" type="slidenum">
              <a:rPr lang="en-US" altLang="en-US"/>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6">
            <a:extLst>
              <a:ext uri="{FF2B5EF4-FFF2-40B4-BE49-F238E27FC236}">
                <a16:creationId xmlns:a16="http://schemas.microsoft.com/office/drawing/2014/main" xmlns="" id="{7008899F-83A9-4752-9550-A2FB0385680F}"/>
              </a:ext>
            </a:extLst>
          </p:cNvPr>
          <p:cNvSpPr>
            <a:spLocks noGrp="1" noChangeArrowheads="1"/>
          </p:cNvSpPr>
          <p:nvPr>
            <p:ph type="sldNum" sz="quarter" idx="10"/>
          </p:nvPr>
        </p:nvSpPr>
        <p:spPr>
          <a:ln/>
        </p:spPr>
        <p:txBody>
          <a:bodyPr/>
          <a:lstStyle>
            <a:lvl1pPr>
              <a:defRPr/>
            </a:lvl1pPr>
          </a:lstStyle>
          <a:p>
            <a:r>
              <a:rPr lang="en-US" altLang="en-US"/>
              <a:t>14.</a:t>
            </a:r>
            <a:fld id="{6E000530-F707-4D50-9A42-3038D5DD417B}" type="slidenum">
              <a:rPr lang="en-US" altLang="en-US"/>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6">
            <a:extLst>
              <a:ext uri="{FF2B5EF4-FFF2-40B4-BE49-F238E27FC236}">
                <a16:creationId xmlns:a16="http://schemas.microsoft.com/office/drawing/2014/main" xmlns="" id="{7008899F-83A9-4752-9550-A2FB0385680F}"/>
              </a:ext>
            </a:extLst>
          </p:cNvPr>
          <p:cNvSpPr>
            <a:spLocks noGrp="1" noChangeArrowheads="1"/>
          </p:cNvSpPr>
          <p:nvPr>
            <p:ph type="sldNum" sz="quarter" idx="10"/>
          </p:nvPr>
        </p:nvSpPr>
        <p:spPr>
          <a:ln/>
        </p:spPr>
        <p:txBody>
          <a:bodyPr/>
          <a:lstStyle>
            <a:lvl1pPr>
              <a:defRPr/>
            </a:lvl1pPr>
          </a:lstStyle>
          <a:p>
            <a:r>
              <a:rPr lang="en-US" altLang="en-US"/>
              <a:t>14.</a:t>
            </a:r>
            <a:fld id="{4405D70B-45EE-4316-9C66-85946FB26911}" type="slidenum">
              <a:rPr lang="en-US" altLang="en-US"/>
              <a:pPr/>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6">
            <a:extLst>
              <a:ext uri="{FF2B5EF4-FFF2-40B4-BE49-F238E27FC236}">
                <a16:creationId xmlns:a16="http://schemas.microsoft.com/office/drawing/2014/main" xmlns="" id="{7008899F-83A9-4752-9550-A2FB0385680F}"/>
              </a:ext>
            </a:extLst>
          </p:cNvPr>
          <p:cNvSpPr>
            <a:spLocks noGrp="1" noChangeArrowheads="1"/>
          </p:cNvSpPr>
          <p:nvPr>
            <p:ph type="sldNum" sz="quarter" idx="10"/>
          </p:nvPr>
        </p:nvSpPr>
        <p:spPr>
          <a:ln/>
        </p:spPr>
        <p:txBody>
          <a:bodyPr/>
          <a:lstStyle>
            <a:lvl1pPr>
              <a:defRPr/>
            </a:lvl1pPr>
          </a:lstStyle>
          <a:p>
            <a:r>
              <a:rPr lang="en-US" altLang="en-US"/>
              <a:t>14.</a:t>
            </a:r>
            <a:fld id="{8735A1F8-A6DA-40B1-8151-38878E3174F5}" type="slidenum">
              <a:rPr lang="en-US" altLang="en-US"/>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9936" name="Rectangle 16">
            <a:extLst>
              <a:ext uri="{FF2B5EF4-FFF2-40B4-BE49-F238E27FC236}">
                <a16:creationId xmlns:a16="http://schemas.microsoft.com/office/drawing/2014/main" xmlns="" id="{7008899F-83A9-4752-9550-A2FB0385680F}"/>
              </a:ext>
            </a:extLst>
          </p:cNvPr>
          <p:cNvSpPr>
            <a:spLocks noGrp="1" noChangeArrowheads="1"/>
          </p:cNvSpPr>
          <p:nvPr>
            <p:ph type="sldNum" sz="quarter" idx="4"/>
          </p:nvPr>
        </p:nvSpPr>
        <p:spPr bwMode="auto">
          <a:xfrm>
            <a:off x="0" y="64008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solidFill>
                  <a:schemeClr val="bg2"/>
                </a:solidFill>
              </a:defRPr>
            </a:lvl1pPr>
          </a:lstStyle>
          <a:p>
            <a:r>
              <a:rPr lang="en-US" altLang="en-US"/>
              <a:t>14.</a:t>
            </a:r>
            <a:fld id="{8038E7A9-2D8D-44B1-8573-BF66E56C9BAD}"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84"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itchFamily="34" charset="0"/>
        </a:defRPr>
      </a:lvl2pPr>
      <a:lvl3pPr algn="l" rtl="0" eaLnBrk="0" fontAlgn="base" hangingPunct="0">
        <a:spcBef>
          <a:spcPct val="0"/>
        </a:spcBef>
        <a:spcAft>
          <a:spcPct val="0"/>
        </a:spcAft>
        <a:defRPr sz="4400">
          <a:solidFill>
            <a:schemeClr val="tx2"/>
          </a:solidFill>
          <a:latin typeface="Tahoma" pitchFamily="34" charset="0"/>
        </a:defRPr>
      </a:lvl3pPr>
      <a:lvl4pPr algn="l" rtl="0" eaLnBrk="0" fontAlgn="base" hangingPunct="0">
        <a:spcBef>
          <a:spcPct val="0"/>
        </a:spcBef>
        <a:spcAft>
          <a:spcPct val="0"/>
        </a:spcAft>
        <a:defRPr sz="4400">
          <a:solidFill>
            <a:schemeClr val="tx2"/>
          </a:solidFill>
          <a:latin typeface="Tahoma" pitchFamily="34" charset="0"/>
        </a:defRPr>
      </a:lvl4pPr>
      <a:lvl5pPr algn="l" rtl="0" eaLnBrk="0" fontAlgn="base" hangingPunct="0">
        <a:spcBef>
          <a:spcPct val="0"/>
        </a:spcBef>
        <a:spcAft>
          <a:spcPct val="0"/>
        </a:spcAft>
        <a:defRPr sz="4400">
          <a:solidFill>
            <a:schemeClr val="tx2"/>
          </a:solidFill>
          <a:latin typeface="Tahoma" pitchFamily="34" charset="0"/>
        </a:defRPr>
      </a:lvl5pPr>
      <a:lvl6pPr marL="457200" algn="l" rtl="0" fontAlgn="base">
        <a:spcBef>
          <a:spcPct val="0"/>
        </a:spcBef>
        <a:spcAft>
          <a:spcPct val="0"/>
        </a:spcAft>
        <a:defRPr sz="4400">
          <a:solidFill>
            <a:schemeClr val="tx2"/>
          </a:solidFill>
          <a:latin typeface="Tahoma" pitchFamily="34" charset="0"/>
        </a:defRPr>
      </a:lvl6pPr>
      <a:lvl7pPr marL="914400" algn="l" rtl="0" fontAlgn="base">
        <a:spcBef>
          <a:spcPct val="0"/>
        </a:spcBef>
        <a:spcAft>
          <a:spcPct val="0"/>
        </a:spcAft>
        <a:defRPr sz="4400">
          <a:solidFill>
            <a:schemeClr val="tx2"/>
          </a:solidFill>
          <a:latin typeface="Tahoma" pitchFamily="34" charset="0"/>
        </a:defRPr>
      </a:lvl7pPr>
      <a:lvl8pPr marL="1371600" algn="l" rtl="0" fontAlgn="base">
        <a:spcBef>
          <a:spcPct val="0"/>
        </a:spcBef>
        <a:spcAft>
          <a:spcPct val="0"/>
        </a:spcAft>
        <a:defRPr sz="4400">
          <a:solidFill>
            <a:schemeClr val="tx2"/>
          </a:solidFill>
          <a:latin typeface="Tahoma" pitchFamily="34" charset="0"/>
        </a:defRPr>
      </a:lvl8pPr>
      <a:lvl9pPr marL="1828800" algn="l" rtl="0" fontAlgn="base">
        <a:spcBef>
          <a:spcPct val="0"/>
        </a:spcBef>
        <a:spcAft>
          <a:spcPct val="0"/>
        </a:spcAft>
        <a:defRPr sz="4400">
          <a:solidFill>
            <a:schemeClr val="tx2"/>
          </a:solidFill>
          <a:latin typeface="Tahoma" pitchFamily="34"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15.wmf"/></Relationships>
</file>

<file path=ppt/slides/_rels/slide26.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60066"/>
        </a:solidFill>
        <a:effectLst/>
      </p:bgPr>
    </p:bg>
    <p:spTree>
      <p:nvGrpSpPr>
        <p:cNvPr id="1" name=""/>
        <p:cNvGrpSpPr/>
        <p:nvPr/>
      </p:nvGrpSpPr>
      <p:grpSpPr>
        <a:xfrm>
          <a:off x="0" y="0"/>
          <a:ext cx="0" cy="0"/>
          <a:chOff x="0" y="0"/>
          <a:chExt cx="0" cy="0"/>
        </a:xfrm>
      </p:grpSpPr>
      <p:sp>
        <p:nvSpPr>
          <p:cNvPr id="4098" name="Slide Number Placeholder 1"/>
          <p:cNvSpPr>
            <a:spLocks noGrp="1"/>
          </p:cNvSpPr>
          <p:nvPr>
            <p:ph type="sldNum" sz="quarter" idx="10"/>
          </p:nvPr>
        </p:nvSpPr>
        <p:spPr>
          <a:noFill/>
        </p:spPr>
        <p:txBody>
          <a:bodyPr/>
          <a:lstStyle/>
          <a:p>
            <a:r>
              <a:rPr lang="en-US" altLang="en-US"/>
              <a:t>14.</a:t>
            </a:r>
            <a:fld id="{23FD8416-7929-4050-BCB7-A5018A791980}" type="slidenum">
              <a:rPr lang="en-US" altLang="en-US"/>
              <a:pPr/>
              <a:t>1</a:t>
            </a:fld>
            <a:endParaRPr lang="en-US" altLang="en-US"/>
          </a:p>
        </p:txBody>
      </p:sp>
      <p:sp>
        <p:nvSpPr>
          <p:cNvPr id="4" name="Rectangle 3"/>
          <p:cNvSpPr/>
          <p:nvPr/>
        </p:nvSpPr>
        <p:spPr>
          <a:xfrm>
            <a:off x="4572000" y="304800"/>
            <a:ext cx="4572000" cy="2554545"/>
          </a:xfrm>
          <a:prstGeom prst="rect">
            <a:avLst/>
          </a:prstGeom>
        </p:spPr>
        <p:txBody>
          <a:bodyPr>
            <a:spAutoFit/>
          </a:bodyPr>
          <a:lstStyle/>
          <a:p>
            <a:r>
              <a:rPr lang="en-US" altLang="zh-CN" dirty="0" smtClean="0"/>
              <a:t>Monika Patel</a:t>
            </a:r>
          </a:p>
          <a:p>
            <a:r>
              <a:rPr lang="en-US" altLang="zh-CN" dirty="0" smtClean="0"/>
              <a:t>Asst. Prof.  Computer Science Dept.</a:t>
            </a:r>
          </a:p>
          <a:p>
            <a:r>
              <a:rPr lang="en-US" altLang="zh-CN" dirty="0" err="1" smtClean="0"/>
              <a:t>Durga</a:t>
            </a:r>
            <a:r>
              <a:rPr lang="en-US" altLang="zh-CN" dirty="0" smtClean="0"/>
              <a:t> College Raipur</a:t>
            </a:r>
          </a:p>
          <a:p>
            <a:endParaRPr lang="en-US" dirty="0"/>
          </a:p>
        </p:txBody>
      </p:sp>
      <p:sp>
        <p:nvSpPr>
          <p:cNvPr id="5" name="Title 1"/>
          <p:cNvSpPr txBox="1">
            <a:spLocks/>
          </p:cNvSpPr>
          <p:nvPr/>
        </p:nvSpPr>
        <p:spPr>
          <a:xfrm>
            <a:off x="4876800" y="3505200"/>
            <a:ext cx="3886200" cy="1857388"/>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4400" b="1" i="0" u="none" strike="noStrike" kern="0" cap="none" spc="0" normalizeH="0" baseline="0" noProof="0" dirty="0" smtClean="0">
                <a:ln>
                  <a:noFill/>
                </a:ln>
                <a:effectLst/>
                <a:uLnTx/>
                <a:uFillTx/>
                <a:latin typeface="Calibri" pitchFamily="34" charset="0"/>
                <a:ea typeface="+mj-ea"/>
                <a:cs typeface="Calibri" pitchFamily="34" charset="0"/>
                <a:sym typeface="Calibri" pitchFamily="34" charset="0"/>
              </a:rPr>
              <a:t>  BCA – 2nd</a:t>
            </a:r>
            <a:br>
              <a:rPr kumimoji="0" lang="en-US" altLang="zh-CN" sz="4400" b="1" i="0" u="none" strike="noStrike" kern="0" cap="none" spc="0" normalizeH="0" baseline="0" noProof="0" dirty="0" smtClean="0">
                <a:ln>
                  <a:noFill/>
                </a:ln>
                <a:effectLst/>
                <a:uLnTx/>
                <a:uFillTx/>
                <a:latin typeface="Calibri" pitchFamily="34" charset="0"/>
                <a:ea typeface="+mj-ea"/>
                <a:cs typeface="Calibri" pitchFamily="34" charset="0"/>
                <a:sym typeface="Calibri" pitchFamily="34" charset="0"/>
              </a:rPr>
            </a:br>
            <a:r>
              <a:rPr kumimoji="0" lang="en-US" altLang="zh-CN" sz="4400" b="1" i="0" u="none" strike="noStrike" kern="0" cap="none" spc="0" normalizeH="0" baseline="0" noProof="0" dirty="0" smtClean="0">
                <a:ln>
                  <a:noFill/>
                </a:ln>
                <a:effectLst/>
                <a:uLnTx/>
                <a:uFillTx/>
                <a:latin typeface="Calibri" pitchFamily="34" charset="0"/>
                <a:ea typeface="+mj-ea"/>
                <a:cs typeface="Calibri" pitchFamily="34" charset="0"/>
                <a:sym typeface="Calibri" pitchFamily="34" charset="0"/>
              </a:rPr>
              <a:t>   DBMS</a:t>
            </a:r>
            <a:endParaRPr kumimoji="0" lang="en-US" sz="4400" b="0" i="0" u="none" strike="noStrike" kern="0" cap="none" spc="0" normalizeH="0" baseline="0" noProof="0" dirty="0">
              <a:ln>
                <a:noFill/>
              </a:ln>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2209800" y="6019800"/>
            <a:ext cx="3836988" cy="461963"/>
          </a:xfrm>
          <a:prstGeom prst="rect">
            <a:avLst/>
          </a:prstGeom>
          <a:noFill/>
          <a:ln w="9525">
            <a:noFill/>
            <a:miter lim="800000"/>
            <a:headEnd/>
            <a:tailEnd/>
          </a:ln>
        </p:spPr>
        <p:txBody>
          <a:bodyPr wrap="none">
            <a:spAutoFit/>
          </a:bodyPr>
          <a:lstStyle/>
          <a:p>
            <a:r>
              <a:rPr lang="en-US" altLang="en-US" sz="2400">
                <a:solidFill>
                  <a:schemeClr val="folHlink"/>
                </a:solidFill>
                <a:latin typeface="Times New Roman" pitchFamily="18" charset="0"/>
              </a:rPr>
              <a:t>Figure 2  </a:t>
            </a:r>
            <a:r>
              <a:rPr lang="en-US" altLang="en-US" sz="2000">
                <a:latin typeface="Times New Roman" pitchFamily="18" charset="0"/>
              </a:rPr>
              <a:t>Database architecture</a:t>
            </a:r>
          </a:p>
        </p:txBody>
      </p:sp>
      <p:pic>
        <p:nvPicPr>
          <p:cNvPr id="22531" name="Picture 4"/>
          <p:cNvPicPr>
            <a:picLocks noChangeAspect="1" noChangeArrowheads="1"/>
          </p:cNvPicPr>
          <p:nvPr/>
        </p:nvPicPr>
        <p:blipFill>
          <a:blip r:embed="rId3"/>
          <a:srcRect/>
          <a:stretch>
            <a:fillRect/>
          </a:stretch>
        </p:blipFill>
        <p:spPr bwMode="auto">
          <a:xfrm>
            <a:off x="2622550" y="1143000"/>
            <a:ext cx="3930650" cy="4346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0" y="0"/>
            <a:ext cx="2498725"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Internal level</a:t>
            </a:r>
          </a:p>
        </p:txBody>
      </p:sp>
      <p:sp>
        <p:nvSpPr>
          <p:cNvPr id="24579" name="Rectangle 3"/>
          <p:cNvSpPr>
            <a:spLocks noChangeArrowheads="1"/>
          </p:cNvSpPr>
          <p:nvPr/>
        </p:nvSpPr>
        <p:spPr bwMode="auto">
          <a:xfrm>
            <a:off x="0" y="533400"/>
            <a:ext cx="8915400" cy="2227263"/>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The </a:t>
            </a:r>
            <a:r>
              <a:rPr lang="en-US" altLang="en-US" sz="2800">
                <a:solidFill>
                  <a:schemeClr val="folHlink"/>
                </a:solidFill>
                <a:latin typeface="Times New Roman" pitchFamily="18" charset="0"/>
              </a:rPr>
              <a:t>internal level</a:t>
            </a:r>
            <a:r>
              <a:rPr lang="en-US" altLang="en-US" sz="2800" b="0">
                <a:latin typeface="Times New Roman" pitchFamily="18" charset="0"/>
              </a:rPr>
              <a:t> determines where data is actually stored on the storage devices. This level deals with low-level access methods and how bytes are transferred to and from storage devices. In other words, the internal level interacts directly with the hardware.</a:t>
            </a:r>
          </a:p>
        </p:txBody>
      </p:sp>
      <p:sp>
        <p:nvSpPr>
          <p:cNvPr id="24580" name="Text Box 8"/>
          <p:cNvSpPr txBox="1">
            <a:spLocks noChangeArrowheads="1"/>
          </p:cNvSpPr>
          <p:nvPr/>
        </p:nvSpPr>
        <p:spPr bwMode="auto">
          <a:xfrm>
            <a:off x="0" y="2895600"/>
            <a:ext cx="3062288"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Conceptual level</a:t>
            </a:r>
          </a:p>
        </p:txBody>
      </p:sp>
      <p:sp>
        <p:nvSpPr>
          <p:cNvPr id="24581" name="Rectangle 9"/>
          <p:cNvSpPr>
            <a:spLocks noChangeArrowheads="1"/>
          </p:cNvSpPr>
          <p:nvPr/>
        </p:nvSpPr>
        <p:spPr bwMode="auto">
          <a:xfrm>
            <a:off x="76200" y="3505200"/>
            <a:ext cx="8915400" cy="3081338"/>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The </a:t>
            </a:r>
            <a:r>
              <a:rPr lang="en-US" altLang="en-US" sz="2800">
                <a:solidFill>
                  <a:schemeClr val="folHlink"/>
                </a:solidFill>
                <a:latin typeface="Times New Roman" pitchFamily="18" charset="0"/>
              </a:rPr>
              <a:t>conceptual level</a:t>
            </a:r>
            <a:r>
              <a:rPr lang="en-US" altLang="en-US" sz="2800" b="0">
                <a:latin typeface="Times New Roman" pitchFamily="18" charset="0"/>
              </a:rPr>
              <a:t> defines the logical view of the data. The data model is defined on this level, and the main functions of the DBMS, such as queries, are also on this level. The DBMS changes the internal view of data to the external view that users need to see. The conceptual level is an intermediary and frees users from dealing with the internal level.</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0" y="0"/>
            <a:ext cx="2589213"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External level</a:t>
            </a:r>
          </a:p>
        </p:txBody>
      </p:sp>
      <p:sp>
        <p:nvSpPr>
          <p:cNvPr id="26627" name="Rectangle 3"/>
          <p:cNvSpPr>
            <a:spLocks noChangeArrowheads="1"/>
          </p:cNvSpPr>
          <p:nvPr/>
        </p:nvSpPr>
        <p:spPr bwMode="auto">
          <a:xfrm>
            <a:off x="0" y="533400"/>
            <a:ext cx="8915400" cy="1800225"/>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The external level interacts directly with the user (end users or application programs). It changes the data coming from the conceptual level to a format and view that is familiar to the users.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77282" name="Rectangle 2">
            <a:extLst>
              <a:ext uri="{FF2B5EF4-FFF2-40B4-BE49-F238E27FC236}">
                <a16:creationId xmlns:a16="http://schemas.microsoft.com/office/drawing/2014/main" xmlns="" id="{9B152189-5E00-454C-83B4-D99D71200480}"/>
              </a:ext>
            </a:extLst>
          </p:cNvPr>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a:defRPr/>
            </a:pPr>
            <a:endParaRPr lang="en-GB">
              <a:effectLst>
                <a:outerShdw blurRad="38100" dist="38100" dir="2700000" algn="tl">
                  <a:srgbClr val="FFFFFF"/>
                </a:outerShdw>
              </a:effectLst>
              <a:latin typeface="Times New Roman" pitchFamily="18" charset="0"/>
            </a:endParaRPr>
          </a:p>
        </p:txBody>
      </p:sp>
      <p:sp>
        <p:nvSpPr>
          <p:cNvPr id="1377283" name="Text Box 3">
            <a:extLst>
              <a:ext uri="{FF2B5EF4-FFF2-40B4-BE49-F238E27FC236}">
                <a16:creationId xmlns:a16="http://schemas.microsoft.com/office/drawing/2014/main" xmlns="" id="{6DC10186-57F2-444C-9B2B-1F8B62244B67}"/>
              </a:ext>
            </a:extLst>
          </p:cNvPr>
          <p:cNvSpPr txBox="1">
            <a:spLocks noChangeArrowheads="1"/>
          </p:cNvSpPr>
          <p:nvPr/>
        </p:nvSpPr>
        <p:spPr bwMode="auto">
          <a:xfrm>
            <a:off x="228600" y="406400"/>
            <a:ext cx="4754563" cy="584200"/>
          </a:xfrm>
          <a:prstGeom prst="rect">
            <a:avLst/>
          </a:prstGeom>
          <a:noFill/>
          <a:ln w="9525">
            <a:noFill/>
            <a:miter lim="800000"/>
            <a:headEnd/>
            <a:tailEnd/>
          </a:ln>
          <a:effectLst/>
        </p:spPr>
        <p:txBody>
          <a:bodyPr wrap="none">
            <a:spAutoFit/>
          </a:bodyPr>
          <a:lstStyle/>
          <a:p>
            <a:pPr>
              <a:defRPr/>
            </a:pPr>
            <a:r>
              <a:rPr lang="en-US" dirty="0">
                <a:effectLst>
                  <a:outerShdw blurRad="38100" dist="38100" dir="2700000" algn="tl">
                    <a:srgbClr val="C0C0C0"/>
                  </a:outerShdw>
                </a:effectLst>
                <a:latin typeface="Times" pitchFamily="18" charset="0"/>
              </a:rPr>
              <a:t>4   DATABASE MODELS</a:t>
            </a:r>
          </a:p>
        </p:txBody>
      </p:sp>
      <p:sp>
        <p:nvSpPr>
          <p:cNvPr id="28676" name="Text Box 4"/>
          <p:cNvSpPr txBox="1">
            <a:spLocks noChangeArrowheads="1"/>
          </p:cNvSpPr>
          <p:nvPr/>
        </p:nvSpPr>
        <p:spPr bwMode="auto">
          <a:xfrm>
            <a:off x="8229600" y="6400800"/>
            <a:ext cx="184150" cy="366713"/>
          </a:xfrm>
          <a:prstGeom prst="rect">
            <a:avLst/>
          </a:prstGeom>
          <a:noFill/>
          <a:ln w="9525">
            <a:noFill/>
            <a:miter lim="800000"/>
            <a:headEnd/>
            <a:tailEnd/>
          </a:ln>
        </p:spPr>
        <p:txBody>
          <a:bodyPr wrap="none">
            <a:spAutoFit/>
          </a:bodyPr>
          <a:lstStyle/>
          <a:p>
            <a:endParaRPr lang="en-GB" altLang="en-US" sz="1800">
              <a:latin typeface="Times New Roman" pitchFamily="18" charset="0"/>
            </a:endParaRPr>
          </a:p>
        </p:txBody>
      </p:sp>
      <p:sp>
        <p:nvSpPr>
          <p:cNvPr id="1377285" name="Rectangle 5">
            <a:extLst>
              <a:ext uri="{FF2B5EF4-FFF2-40B4-BE49-F238E27FC236}">
                <a16:creationId xmlns:a16="http://schemas.microsoft.com/office/drawing/2014/main" xmlns="" id="{BEF23F9B-00FB-4EBA-AC3A-BC2760A970F1}"/>
              </a:ext>
            </a:extLst>
          </p:cNvPr>
          <p:cNvSpPr>
            <a:spLocks noChangeArrowheads="1"/>
          </p:cNvSpPr>
          <p:nvPr/>
        </p:nvSpPr>
        <p:spPr bwMode="auto">
          <a:xfrm>
            <a:off x="228600" y="1370013"/>
            <a:ext cx="8229600" cy="2227262"/>
          </a:xfrm>
          <a:prstGeom prst="rect">
            <a:avLst/>
          </a:prstGeom>
          <a:noFill/>
          <a:ln w="9525">
            <a:noFill/>
            <a:miter lim="800000"/>
            <a:headEnd/>
            <a:tailEnd/>
          </a:ln>
          <a:effectLst/>
        </p:spPr>
        <p:txBody>
          <a:bodyPr anchor="ctr">
            <a:spAutoFit/>
          </a:bodyPr>
          <a:lstStyle/>
          <a:p>
            <a:pPr algn="just" eaLnBrk="1" hangingPunct="1">
              <a:defRPr/>
            </a:pPr>
            <a:r>
              <a:rPr lang="en-US" sz="2800" b="0">
                <a:effectLst>
                  <a:outerShdw blurRad="38100" dist="38100" dir="2700000" algn="tl">
                    <a:srgbClr val="C0C0C0"/>
                  </a:outerShdw>
                </a:effectLst>
                <a:latin typeface="Times New Roman" pitchFamily="18" charset="0"/>
              </a:rPr>
              <a:t>A database model defines the logical design of data. The model also describes the relationships between different parts of the data. In the history of database design, three models have been in use: the hierarchical model, the network model and the relational model.</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0" y="0"/>
            <a:ext cx="5173663"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Hierarchical database model</a:t>
            </a:r>
          </a:p>
        </p:txBody>
      </p:sp>
      <p:sp>
        <p:nvSpPr>
          <p:cNvPr id="30723" name="Rectangle 3"/>
          <p:cNvSpPr>
            <a:spLocks noChangeArrowheads="1"/>
          </p:cNvSpPr>
          <p:nvPr/>
        </p:nvSpPr>
        <p:spPr bwMode="auto">
          <a:xfrm>
            <a:off x="0" y="685800"/>
            <a:ext cx="8915400" cy="1800225"/>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In the hierarchical model, data is organized as an inverted tree. Each entity has only one parent but can have several children. At the top of the hierarchy, there is one entity, which is called the root. </a:t>
            </a:r>
          </a:p>
        </p:txBody>
      </p:sp>
      <p:sp>
        <p:nvSpPr>
          <p:cNvPr id="30724" name="Text Box 11"/>
          <p:cNvSpPr txBox="1">
            <a:spLocks noChangeArrowheads="1"/>
          </p:cNvSpPr>
          <p:nvPr/>
        </p:nvSpPr>
        <p:spPr bwMode="auto">
          <a:xfrm>
            <a:off x="76200" y="6019800"/>
            <a:ext cx="8642350" cy="457200"/>
          </a:xfrm>
          <a:prstGeom prst="rect">
            <a:avLst/>
          </a:prstGeom>
          <a:noFill/>
          <a:ln w="9525">
            <a:noFill/>
            <a:miter lim="800000"/>
            <a:headEnd/>
            <a:tailEnd/>
          </a:ln>
        </p:spPr>
        <p:txBody>
          <a:bodyPr wrap="none">
            <a:spAutoFit/>
          </a:bodyPr>
          <a:lstStyle/>
          <a:p>
            <a:r>
              <a:rPr lang="en-US" altLang="en-US" sz="2400">
                <a:solidFill>
                  <a:schemeClr val="folHlink"/>
                </a:solidFill>
                <a:latin typeface="Times New Roman" pitchFamily="18" charset="0"/>
              </a:rPr>
              <a:t>Figure 3  </a:t>
            </a:r>
            <a:r>
              <a:rPr lang="en-US" altLang="en-US" sz="2000">
                <a:latin typeface="Times New Roman" pitchFamily="18" charset="0"/>
              </a:rPr>
              <a:t>An example of the hierarchical model representing a university</a:t>
            </a:r>
          </a:p>
        </p:txBody>
      </p:sp>
      <p:pic>
        <p:nvPicPr>
          <p:cNvPr id="30725" name="Picture 12"/>
          <p:cNvPicPr>
            <a:picLocks noChangeAspect="1" noChangeArrowheads="1"/>
          </p:cNvPicPr>
          <p:nvPr/>
        </p:nvPicPr>
        <p:blipFill>
          <a:blip r:embed="rId3"/>
          <a:srcRect/>
          <a:stretch>
            <a:fillRect/>
          </a:stretch>
        </p:blipFill>
        <p:spPr bwMode="auto">
          <a:xfrm>
            <a:off x="152400" y="3027363"/>
            <a:ext cx="8583613" cy="2230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0" y="0"/>
            <a:ext cx="4495800"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Network database model</a:t>
            </a:r>
          </a:p>
        </p:txBody>
      </p:sp>
      <p:sp>
        <p:nvSpPr>
          <p:cNvPr id="32771" name="Rectangle 3"/>
          <p:cNvSpPr>
            <a:spLocks noChangeArrowheads="1"/>
          </p:cNvSpPr>
          <p:nvPr/>
        </p:nvSpPr>
        <p:spPr bwMode="auto">
          <a:xfrm>
            <a:off x="0" y="685800"/>
            <a:ext cx="8915400" cy="1373188"/>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In the network model, the entities are organized in a graph, in which some entities can be accessed through several paths (Figure 14.4). </a:t>
            </a:r>
          </a:p>
        </p:txBody>
      </p:sp>
      <p:sp>
        <p:nvSpPr>
          <p:cNvPr id="32772" name="Text Box 4"/>
          <p:cNvSpPr txBox="1">
            <a:spLocks noChangeArrowheads="1"/>
          </p:cNvSpPr>
          <p:nvPr/>
        </p:nvSpPr>
        <p:spPr bwMode="auto">
          <a:xfrm>
            <a:off x="76200" y="6019800"/>
            <a:ext cx="7915275" cy="461963"/>
          </a:xfrm>
          <a:prstGeom prst="rect">
            <a:avLst/>
          </a:prstGeom>
          <a:noFill/>
          <a:ln w="9525">
            <a:noFill/>
            <a:miter lim="800000"/>
            <a:headEnd/>
            <a:tailEnd/>
          </a:ln>
        </p:spPr>
        <p:txBody>
          <a:bodyPr wrap="none">
            <a:spAutoFit/>
          </a:bodyPr>
          <a:lstStyle/>
          <a:p>
            <a:r>
              <a:rPr lang="en-US" altLang="en-US" sz="2400">
                <a:solidFill>
                  <a:schemeClr val="folHlink"/>
                </a:solidFill>
                <a:latin typeface="Times New Roman" pitchFamily="18" charset="0"/>
              </a:rPr>
              <a:t>Figure 4  </a:t>
            </a:r>
            <a:r>
              <a:rPr lang="en-US" altLang="en-US" sz="2000">
                <a:latin typeface="Times New Roman" pitchFamily="18" charset="0"/>
              </a:rPr>
              <a:t>An example of the network model representing a university</a:t>
            </a:r>
          </a:p>
        </p:txBody>
      </p:sp>
      <p:pic>
        <p:nvPicPr>
          <p:cNvPr id="32773" name="Picture 5"/>
          <p:cNvPicPr>
            <a:picLocks noChangeAspect="1" noChangeArrowheads="1"/>
          </p:cNvPicPr>
          <p:nvPr/>
        </p:nvPicPr>
        <p:blipFill>
          <a:blip r:embed="rId3"/>
          <a:srcRect/>
          <a:stretch>
            <a:fillRect/>
          </a:stretch>
        </p:blipFill>
        <p:spPr bwMode="auto">
          <a:xfrm>
            <a:off x="295275" y="2947988"/>
            <a:ext cx="8620125" cy="24622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0" y="0"/>
            <a:ext cx="4765675"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Relational database model</a:t>
            </a:r>
          </a:p>
        </p:txBody>
      </p:sp>
      <p:sp>
        <p:nvSpPr>
          <p:cNvPr id="34819" name="Rectangle 3"/>
          <p:cNvSpPr>
            <a:spLocks noChangeArrowheads="1"/>
          </p:cNvSpPr>
          <p:nvPr/>
        </p:nvSpPr>
        <p:spPr bwMode="auto">
          <a:xfrm>
            <a:off x="0" y="685800"/>
            <a:ext cx="8915400" cy="1373188"/>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In the relational model, data is organized in two-dimensional tables called relations. The tables or relations are, however, related to each other, as we will see shortly.</a:t>
            </a:r>
          </a:p>
        </p:txBody>
      </p:sp>
      <p:sp>
        <p:nvSpPr>
          <p:cNvPr id="34820" name="Text Box 4"/>
          <p:cNvSpPr txBox="1">
            <a:spLocks noChangeArrowheads="1"/>
          </p:cNvSpPr>
          <p:nvPr/>
        </p:nvSpPr>
        <p:spPr bwMode="auto">
          <a:xfrm>
            <a:off x="76200" y="6019800"/>
            <a:ext cx="8050213" cy="461963"/>
          </a:xfrm>
          <a:prstGeom prst="rect">
            <a:avLst/>
          </a:prstGeom>
          <a:noFill/>
          <a:ln w="9525">
            <a:noFill/>
            <a:miter lim="800000"/>
            <a:headEnd/>
            <a:tailEnd/>
          </a:ln>
        </p:spPr>
        <p:txBody>
          <a:bodyPr wrap="none">
            <a:spAutoFit/>
          </a:bodyPr>
          <a:lstStyle/>
          <a:p>
            <a:r>
              <a:rPr lang="en-US" altLang="en-US" sz="2400">
                <a:solidFill>
                  <a:schemeClr val="folHlink"/>
                </a:solidFill>
                <a:latin typeface="Times New Roman" pitchFamily="18" charset="0"/>
              </a:rPr>
              <a:t>Figure 5  </a:t>
            </a:r>
            <a:r>
              <a:rPr lang="en-US" altLang="en-US" sz="2000">
                <a:latin typeface="Times New Roman" pitchFamily="18" charset="0"/>
              </a:rPr>
              <a:t>An example of the relational model representing a university</a:t>
            </a:r>
          </a:p>
        </p:txBody>
      </p:sp>
      <p:pic>
        <p:nvPicPr>
          <p:cNvPr id="34821" name="Picture 5"/>
          <p:cNvPicPr>
            <a:picLocks noChangeAspect="1" noChangeArrowheads="1"/>
          </p:cNvPicPr>
          <p:nvPr/>
        </p:nvPicPr>
        <p:blipFill>
          <a:blip r:embed="rId3"/>
          <a:srcRect/>
          <a:stretch>
            <a:fillRect/>
          </a:stretch>
        </p:blipFill>
        <p:spPr bwMode="auto">
          <a:xfrm>
            <a:off x="1611313" y="2290763"/>
            <a:ext cx="5932487" cy="3551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79330" name="Rectangle 2">
            <a:extLst>
              <a:ext uri="{FF2B5EF4-FFF2-40B4-BE49-F238E27FC236}">
                <a16:creationId xmlns:a16="http://schemas.microsoft.com/office/drawing/2014/main" xmlns="" id="{C8EBA5D3-D7B4-4A86-B31D-2C6A49EA727F}"/>
              </a:ext>
            </a:extLst>
          </p:cNvPr>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a:defRPr/>
            </a:pPr>
            <a:endParaRPr lang="en-GB">
              <a:effectLst>
                <a:outerShdw blurRad="38100" dist="38100" dir="2700000" algn="tl">
                  <a:srgbClr val="FFFFFF"/>
                </a:outerShdw>
              </a:effectLst>
              <a:latin typeface="Times New Roman" pitchFamily="18" charset="0"/>
            </a:endParaRPr>
          </a:p>
        </p:txBody>
      </p:sp>
      <p:sp>
        <p:nvSpPr>
          <p:cNvPr id="1379331" name="Text Box 3">
            <a:extLst>
              <a:ext uri="{FF2B5EF4-FFF2-40B4-BE49-F238E27FC236}">
                <a16:creationId xmlns:a16="http://schemas.microsoft.com/office/drawing/2014/main" xmlns="" id="{6D7BD97F-A346-4DDC-B8DD-3CB323F8D8A9}"/>
              </a:ext>
            </a:extLst>
          </p:cNvPr>
          <p:cNvSpPr txBox="1">
            <a:spLocks noChangeArrowheads="1"/>
          </p:cNvSpPr>
          <p:nvPr/>
        </p:nvSpPr>
        <p:spPr bwMode="auto">
          <a:xfrm>
            <a:off x="228600" y="406400"/>
            <a:ext cx="8505825" cy="584200"/>
          </a:xfrm>
          <a:prstGeom prst="rect">
            <a:avLst/>
          </a:prstGeom>
          <a:noFill/>
          <a:ln w="9525">
            <a:noFill/>
            <a:miter lim="800000"/>
            <a:headEnd/>
            <a:tailEnd/>
          </a:ln>
          <a:effectLst/>
        </p:spPr>
        <p:txBody>
          <a:bodyPr wrap="none">
            <a:spAutoFit/>
          </a:bodyPr>
          <a:lstStyle/>
          <a:p>
            <a:pPr>
              <a:defRPr/>
            </a:pPr>
            <a:r>
              <a:rPr lang="en-US" dirty="0">
                <a:effectLst>
                  <a:outerShdw blurRad="38100" dist="38100" dir="2700000" algn="tl">
                    <a:srgbClr val="C0C0C0"/>
                  </a:outerShdw>
                </a:effectLst>
                <a:latin typeface="Times" pitchFamily="18" charset="0"/>
              </a:rPr>
              <a:t>5   THE RELATIONAL DATABASE MODEL</a:t>
            </a:r>
          </a:p>
        </p:txBody>
      </p:sp>
      <p:sp>
        <p:nvSpPr>
          <p:cNvPr id="36868" name="Text Box 4"/>
          <p:cNvSpPr txBox="1">
            <a:spLocks noChangeArrowheads="1"/>
          </p:cNvSpPr>
          <p:nvPr/>
        </p:nvSpPr>
        <p:spPr bwMode="auto">
          <a:xfrm>
            <a:off x="8229600" y="6400800"/>
            <a:ext cx="184150" cy="366713"/>
          </a:xfrm>
          <a:prstGeom prst="rect">
            <a:avLst/>
          </a:prstGeom>
          <a:noFill/>
          <a:ln w="9525">
            <a:noFill/>
            <a:miter lim="800000"/>
            <a:headEnd/>
            <a:tailEnd/>
          </a:ln>
        </p:spPr>
        <p:txBody>
          <a:bodyPr wrap="none">
            <a:spAutoFit/>
          </a:bodyPr>
          <a:lstStyle/>
          <a:p>
            <a:endParaRPr lang="en-GB" altLang="en-US" sz="1800">
              <a:latin typeface="Times New Roman" pitchFamily="18" charset="0"/>
            </a:endParaRPr>
          </a:p>
        </p:txBody>
      </p:sp>
      <p:sp>
        <p:nvSpPr>
          <p:cNvPr id="1379333" name="Rectangle 5">
            <a:extLst>
              <a:ext uri="{FF2B5EF4-FFF2-40B4-BE49-F238E27FC236}">
                <a16:creationId xmlns:a16="http://schemas.microsoft.com/office/drawing/2014/main" xmlns="" id="{6F807FB9-DEE9-4561-B8B5-BAF1D5F2E234}"/>
              </a:ext>
            </a:extLst>
          </p:cNvPr>
          <p:cNvSpPr>
            <a:spLocks noChangeArrowheads="1"/>
          </p:cNvSpPr>
          <p:nvPr/>
        </p:nvSpPr>
        <p:spPr bwMode="auto">
          <a:xfrm>
            <a:off x="228600" y="1736725"/>
            <a:ext cx="8229600" cy="946150"/>
          </a:xfrm>
          <a:prstGeom prst="rect">
            <a:avLst/>
          </a:prstGeom>
          <a:noFill/>
          <a:ln w="9525">
            <a:noFill/>
            <a:miter lim="800000"/>
            <a:headEnd/>
            <a:tailEnd/>
          </a:ln>
          <a:effectLst/>
        </p:spPr>
        <p:txBody>
          <a:bodyPr anchor="ctr">
            <a:spAutoFit/>
          </a:bodyPr>
          <a:lstStyle/>
          <a:p>
            <a:pPr algn="just" eaLnBrk="1" hangingPunct="1">
              <a:defRPr/>
            </a:pPr>
            <a:r>
              <a:rPr lang="en-US" sz="2800" b="0">
                <a:effectLst>
                  <a:outerShdw blurRad="38100" dist="38100" dir="2700000" algn="tl">
                    <a:srgbClr val="C0C0C0"/>
                  </a:outerShdw>
                </a:effectLst>
                <a:latin typeface="Times New Roman" pitchFamily="18" charset="0"/>
              </a:rPr>
              <a:t>In the </a:t>
            </a:r>
            <a:r>
              <a:rPr lang="en-US" sz="2800">
                <a:solidFill>
                  <a:schemeClr val="folHlink"/>
                </a:solidFill>
                <a:effectLst>
                  <a:outerShdw blurRad="38100" dist="38100" dir="2700000" algn="tl">
                    <a:srgbClr val="C0C0C0"/>
                  </a:outerShdw>
                </a:effectLst>
                <a:latin typeface="Times New Roman" pitchFamily="18" charset="0"/>
              </a:rPr>
              <a:t>relational database management system</a:t>
            </a:r>
            <a:r>
              <a:rPr lang="en-US" sz="2800" b="0">
                <a:effectLst>
                  <a:outerShdw blurRad="38100" dist="38100" dir="2700000" algn="tl">
                    <a:srgbClr val="C0C0C0"/>
                  </a:outerShdw>
                </a:effectLst>
                <a:latin typeface="Times New Roman" pitchFamily="18" charset="0"/>
              </a:rPr>
              <a:t> </a:t>
            </a:r>
            <a:r>
              <a:rPr lang="en-US" sz="2800">
                <a:solidFill>
                  <a:schemeClr val="folHlink"/>
                </a:solidFill>
                <a:effectLst>
                  <a:outerShdw blurRad="38100" dist="38100" dir="2700000" algn="tl">
                    <a:srgbClr val="C0C0C0"/>
                  </a:outerShdw>
                </a:effectLst>
                <a:latin typeface="Times New Roman" pitchFamily="18" charset="0"/>
              </a:rPr>
              <a:t>(RDBMS)</a:t>
            </a:r>
            <a:r>
              <a:rPr lang="en-US" sz="2800" b="0">
                <a:effectLst>
                  <a:outerShdw blurRad="38100" dist="38100" dir="2700000" algn="tl">
                    <a:srgbClr val="C0C0C0"/>
                  </a:outerShdw>
                </a:effectLst>
                <a:latin typeface="Times New Roman" pitchFamily="18" charset="0"/>
              </a:rPr>
              <a:t>, the data is represented as a set of </a:t>
            </a:r>
            <a:r>
              <a:rPr lang="en-US" sz="2800" i="1">
                <a:solidFill>
                  <a:schemeClr val="folHlink"/>
                </a:solidFill>
                <a:effectLst>
                  <a:outerShdw blurRad="38100" dist="38100" dir="2700000" algn="tl">
                    <a:srgbClr val="C0C0C0"/>
                  </a:outerShdw>
                </a:effectLst>
                <a:latin typeface="Times New Roman" pitchFamily="18" charset="0"/>
              </a:rPr>
              <a:t>relations</a:t>
            </a:r>
            <a:r>
              <a:rPr lang="en-US" sz="2800" b="0">
                <a:effectLst>
                  <a:outerShdw blurRad="38100" dist="38100" dir="2700000" algn="tl">
                    <a:srgbClr val="C0C0C0"/>
                  </a:outerShdw>
                </a:effectLst>
                <a:latin typeface="Times New Roman" pitchFamily="18" charset="0"/>
              </a:rPr>
              <a: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0" y="0"/>
            <a:ext cx="1809750"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Relations</a:t>
            </a:r>
          </a:p>
        </p:txBody>
      </p:sp>
      <p:sp>
        <p:nvSpPr>
          <p:cNvPr id="38915" name="Rectangle 3"/>
          <p:cNvSpPr>
            <a:spLocks noChangeArrowheads="1"/>
          </p:cNvSpPr>
          <p:nvPr/>
        </p:nvSpPr>
        <p:spPr bwMode="auto">
          <a:xfrm>
            <a:off x="76200" y="533400"/>
            <a:ext cx="8915400" cy="2227263"/>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A </a:t>
            </a:r>
            <a:r>
              <a:rPr lang="en-US" altLang="en-US" sz="2800">
                <a:solidFill>
                  <a:schemeClr val="folHlink"/>
                </a:solidFill>
                <a:latin typeface="Times New Roman" pitchFamily="18" charset="0"/>
              </a:rPr>
              <a:t>relation</a:t>
            </a:r>
            <a:r>
              <a:rPr lang="en-US" altLang="en-US" sz="2800" b="0">
                <a:latin typeface="Times New Roman" pitchFamily="18" charset="0"/>
              </a:rPr>
              <a:t> appears as a two-dimensional table. The RDBMS organizes the data so that its external view is a set of relations or tables. This does not mean that data is stored as tables: the physical storage of the data is independent of the way in which the data is logically organized. </a:t>
            </a:r>
          </a:p>
        </p:txBody>
      </p:sp>
      <p:sp>
        <p:nvSpPr>
          <p:cNvPr id="38916" name="Text Box 14"/>
          <p:cNvSpPr txBox="1">
            <a:spLocks noChangeArrowheads="1"/>
          </p:cNvSpPr>
          <p:nvPr/>
        </p:nvSpPr>
        <p:spPr bwMode="auto">
          <a:xfrm>
            <a:off x="1928813" y="6248400"/>
            <a:ext cx="4273550" cy="461963"/>
          </a:xfrm>
          <a:prstGeom prst="rect">
            <a:avLst/>
          </a:prstGeom>
          <a:noFill/>
          <a:ln w="9525">
            <a:noFill/>
            <a:miter lim="800000"/>
            <a:headEnd/>
            <a:tailEnd/>
          </a:ln>
        </p:spPr>
        <p:txBody>
          <a:bodyPr wrap="none">
            <a:spAutoFit/>
          </a:bodyPr>
          <a:lstStyle/>
          <a:p>
            <a:r>
              <a:rPr lang="en-US" altLang="en-US" sz="2400">
                <a:solidFill>
                  <a:schemeClr val="folHlink"/>
                </a:solidFill>
                <a:latin typeface="Times New Roman" pitchFamily="18" charset="0"/>
              </a:rPr>
              <a:t>Figure 6  </a:t>
            </a:r>
            <a:r>
              <a:rPr lang="en-US" altLang="en-US" sz="2000">
                <a:latin typeface="Times New Roman" pitchFamily="18" charset="0"/>
              </a:rPr>
              <a:t>An example of a relation</a:t>
            </a:r>
          </a:p>
        </p:txBody>
      </p:sp>
      <p:pic>
        <p:nvPicPr>
          <p:cNvPr id="38917" name="Picture 16"/>
          <p:cNvPicPr>
            <a:picLocks noChangeAspect="1" noChangeArrowheads="1"/>
          </p:cNvPicPr>
          <p:nvPr/>
        </p:nvPicPr>
        <p:blipFill>
          <a:blip r:embed="rId3"/>
          <a:srcRect/>
          <a:stretch>
            <a:fillRect/>
          </a:stretch>
        </p:blipFill>
        <p:spPr bwMode="auto">
          <a:xfrm>
            <a:off x="1981200" y="3048000"/>
            <a:ext cx="5237163" cy="2716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ChangeArrowheads="1"/>
          </p:cNvSpPr>
          <p:nvPr/>
        </p:nvSpPr>
        <p:spPr bwMode="auto">
          <a:xfrm>
            <a:off x="76200" y="76200"/>
            <a:ext cx="8915400" cy="519113"/>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A relation in an RDBMS has the following features:</a:t>
            </a:r>
          </a:p>
        </p:txBody>
      </p:sp>
      <p:sp>
        <p:nvSpPr>
          <p:cNvPr id="40963" name="Rectangle 5"/>
          <p:cNvSpPr>
            <a:spLocks noChangeArrowheads="1"/>
          </p:cNvSpPr>
          <p:nvPr/>
        </p:nvSpPr>
        <p:spPr bwMode="auto">
          <a:xfrm>
            <a:off x="152400" y="914400"/>
            <a:ext cx="8915400" cy="5173663"/>
          </a:xfrm>
          <a:prstGeom prst="rect">
            <a:avLst/>
          </a:prstGeom>
          <a:solidFill>
            <a:schemeClr val="bg1"/>
          </a:solidFill>
          <a:ln w="9525">
            <a:noFill/>
            <a:miter lim="800000"/>
            <a:headEnd/>
            <a:tailEnd/>
          </a:ln>
        </p:spPr>
        <p:txBody>
          <a:bodyPr>
            <a:spAutoFit/>
          </a:bodyPr>
          <a:lstStyle/>
          <a:p>
            <a:pPr algn="just">
              <a:spcAft>
                <a:spcPct val="45000"/>
              </a:spcAft>
              <a:buFont typeface="Wingdings" pitchFamily="2" charset="2"/>
              <a:buChar char="q"/>
            </a:pPr>
            <a:r>
              <a:rPr lang="en-US" altLang="en-US" sz="2800" b="0">
                <a:latin typeface="Times New Roman" pitchFamily="18" charset="0"/>
              </a:rPr>
              <a:t> </a:t>
            </a:r>
            <a:r>
              <a:rPr lang="en-US" altLang="en-US" sz="2800">
                <a:solidFill>
                  <a:schemeClr val="folHlink"/>
                </a:solidFill>
                <a:latin typeface="Times New Roman" pitchFamily="18" charset="0"/>
              </a:rPr>
              <a:t>Name</a:t>
            </a:r>
            <a:r>
              <a:rPr lang="en-US" altLang="en-US" sz="2800" b="0">
                <a:latin typeface="Times New Roman" pitchFamily="18" charset="0"/>
              </a:rPr>
              <a:t>. Each relation in a relational database should have</a:t>
            </a:r>
            <a:br>
              <a:rPr lang="en-US" altLang="en-US" sz="2800" b="0">
                <a:latin typeface="Times New Roman" pitchFamily="18" charset="0"/>
              </a:rPr>
            </a:br>
            <a:r>
              <a:rPr lang="en-US" altLang="en-US" sz="2800" b="0">
                <a:latin typeface="Times New Roman" pitchFamily="18" charset="0"/>
              </a:rPr>
              <a:t>     a name that is unique among other relations.</a:t>
            </a:r>
          </a:p>
          <a:p>
            <a:pPr algn="just">
              <a:spcAft>
                <a:spcPct val="45000"/>
              </a:spcAft>
              <a:buFont typeface="Wingdings" pitchFamily="2" charset="2"/>
              <a:buChar char="q"/>
            </a:pPr>
            <a:r>
              <a:rPr lang="en-US" altLang="en-US" sz="2800" b="0">
                <a:latin typeface="Times New Roman" pitchFamily="18" charset="0"/>
              </a:rPr>
              <a:t> </a:t>
            </a:r>
            <a:r>
              <a:rPr lang="en-US" altLang="en-US" sz="2800">
                <a:solidFill>
                  <a:schemeClr val="folHlink"/>
                </a:solidFill>
                <a:latin typeface="Times New Roman" pitchFamily="18" charset="0"/>
              </a:rPr>
              <a:t>Attributes</a:t>
            </a:r>
            <a:r>
              <a:rPr lang="en-US" altLang="en-US" sz="2800" b="0">
                <a:latin typeface="Times New Roman" pitchFamily="18" charset="0"/>
              </a:rPr>
              <a:t>. Each column in a relation is called an</a:t>
            </a:r>
            <a:br>
              <a:rPr lang="en-US" altLang="en-US" sz="2800" b="0">
                <a:latin typeface="Times New Roman" pitchFamily="18" charset="0"/>
              </a:rPr>
            </a:br>
            <a:r>
              <a:rPr lang="en-US" altLang="en-US" sz="2800" b="0">
                <a:latin typeface="Times New Roman" pitchFamily="18" charset="0"/>
              </a:rPr>
              <a:t>     attribute. The attributes are the column headings in the</a:t>
            </a:r>
            <a:br>
              <a:rPr lang="en-US" altLang="en-US" sz="2800" b="0">
                <a:latin typeface="Times New Roman" pitchFamily="18" charset="0"/>
              </a:rPr>
            </a:br>
            <a:r>
              <a:rPr lang="en-US" altLang="en-US" sz="2800" b="0">
                <a:latin typeface="Times New Roman" pitchFamily="18" charset="0"/>
              </a:rPr>
              <a:t>     table in Figure 6.</a:t>
            </a:r>
          </a:p>
          <a:p>
            <a:pPr algn="just">
              <a:spcAft>
                <a:spcPct val="45000"/>
              </a:spcAft>
              <a:buFont typeface="Wingdings" pitchFamily="2" charset="2"/>
              <a:buChar char="q"/>
            </a:pPr>
            <a:r>
              <a:rPr lang="en-US" altLang="en-US" sz="2800" b="0">
                <a:latin typeface="Times New Roman" pitchFamily="18" charset="0"/>
              </a:rPr>
              <a:t> </a:t>
            </a:r>
            <a:r>
              <a:rPr lang="en-US" altLang="en-US" sz="2800">
                <a:solidFill>
                  <a:schemeClr val="folHlink"/>
                </a:solidFill>
                <a:latin typeface="Times New Roman" pitchFamily="18" charset="0"/>
              </a:rPr>
              <a:t>Tuples</a:t>
            </a:r>
            <a:r>
              <a:rPr lang="en-US" altLang="en-US" sz="2800" b="0">
                <a:latin typeface="Times New Roman" pitchFamily="18" charset="0"/>
              </a:rPr>
              <a:t>. Each row in a relation is called a tuple. A tuple</a:t>
            </a:r>
            <a:br>
              <a:rPr lang="en-US" altLang="en-US" sz="2800" b="0">
                <a:latin typeface="Times New Roman" pitchFamily="18" charset="0"/>
              </a:rPr>
            </a:br>
            <a:r>
              <a:rPr lang="en-US" altLang="en-US" sz="2800" b="0">
                <a:latin typeface="Times New Roman" pitchFamily="18" charset="0"/>
              </a:rPr>
              <a:t>     defines a collection of attribute values. The total number</a:t>
            </a:r>
            <a:br>
              <a:rPr lang="en-US" altLang="en-US" sz="2800" b="0">
                <a:latin typeface="Times New Roman" pitchFamily="18" charset="0"/>
              </a:rPr>
            </a:br>
            <a:r>
              <a:rPr lang="en-US" altLang="en-US" sz="2800" b="0">
                <a:latin typeface="Times New Roman" pitchFamily="18" charset="0"/>
              </a:rPr>
              <a:t>     of rows in a relation is called the cardinality of the</a:t>
            </a:r>
            <a:br>
              <a:rPr lang="en-US" altLang="en-US" sz="2800" b="0">
                <a:latin typeface="Times New Roman" pitchFamily="18" charset="0"/>
              </a:rPr>
            </a:br>
            <a:r>
              <a:rPr lang="en-US" altLang="en-US" sz="2800" b="0">
                <a:latin typeface="Times New Roman" pitchFamily="18" charset="0"/>
              </a:rPr>
              <a:t>     relation. Note that the cardinality of a relation changes</a:t>
            </a:r>
            <a:br>
              <a:rPr lang="en-US" altLang="en-US" sz="2800" b="0">
                <a:latin typeface="Times New Roman" pitchFamily="18" charset="0"/>
              </a:rPr>
            </a:br>
            <a:r>
              <a:rPr lang="en-US" altLang="en-US" sz="2800" b="0">
                <a:latin typeface="Times New Roman" pitchFamily="18" charset="0"/>
              </a:rPr>
              <a:t>     when tuples are added or deleted. This makes the</a:t>
            </a:r>
            <a:br>
              <a:rPr lang="en-US" altLang="en-US" sz="2800" b="0">
                <a:latin typeface="Times New Roman" pitchFamily="18" charset="0"/>
              </a:rPr>
            </a:br>
            <a:r>
              <a:rPr lang="en-US" altLang="en-US" sz="2800" b="0">
                <a:latin typeface="Times New Roman" pitchFamily="18" charset="0"/>
              </a:rPr>
              <a:t>     database dynamic.</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5250" name="Rectangle 2">
            <a:extLst>
              <a:ext uri="{FF2B5EF4-FFF2-40B4-BE49-F238E27FC236}">
                <a16:creationId xmlns:a16="http://schemas.microsoft.com/office/drawing/2014/main" xmlns="" id="{FB1873AE-5E35-4773-9473-079CE0DADFD1}"/>
              </a:ext>
            </a:extLst>
          </p:cNvPr>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a:defRPr/>
            </a:pPr>
            <a:endParaRPr lang="en-GB">
              <a:effectLst>
                <a:outerShdw blurRad="38100" dist="38100" dir="2700000" algn="tl">
                  <a:srgbClr val="FFFFFF"/>
                </a:outerShdw>
              </a:effectLst>
              <a:latin typeface="Times New Roman" pitchFamily="18" charset="0"/>
            </a:endParaRPr>
          </a:p>
        </p:txBody>
      </p:sp>
      <p:sp>
        <p:nvSpPr>
          <p:cNvPr id="565251" name="Text Box 3">
            <a:extLst>
              <a:ext uri="{FF2B5EF4-FFF2-40B4-BE49-F238E27FC236}">
                <a16:creationId xmlns:a16="http://schemas.microsoft.com/office/drawing/2014/main" xmlns="" id="{940446BC-8EB7-4317-A784-DBFCB0C6E86E}"/>
              </a:ext>
            </a:extLst>
          </p:cNvPr>
          <p:cNvSpPr txBox="1">
            <a:spLocks noChangeArrowheads="1"/>
          </p:cNvSpPr>
          <p:nvPr/>
        </p:nvSpPr>
        <p:spPr bwMode="auto">
          <a:xfrm>
            <a:off x="228600" y="406400"/>
            <a:ext cx="3983038" cy="584200"/>
          </a:xfrm>
          <a:prstGeom prst="rect">
            <a:avLst/>
          </a:prstGeom>
          <a:noFill/>
          <a:ln w="9525">
            <a:noFill/>
            <a:miter lim="800000"/>
            <a:headEnd/>
            <a:tailEnd/>
          </a:ln>
          <a:effectLst/>
        </p:spPr>
        <p:txBody>
          <a:bodyPr wrap="none">
            <a:spAutoFit/>
          </a:bodyPr>
          <a:lstStyle/>
          <a:p>
            <a:pPr>
              <a:defRPr/>
            </a:pPr>
            <a:r>
              <a:rPr lang="en-US" dirty="0">
                <a:effectLst>
                  <a:outerShdw blurRad="38100" dist="38100" dir="2700000" algn="tl">
                    <a:srgbClr val="C0C0C0"/>
                  </a:outerShdw>
                </a:effectLst>
                <a:latin typeface="Times" pitchFamily="18" charset="0"/>
              </a:rPr>
              <a:t>1   INTRODUCTION</a:t>
            </a:r>
          </a:p>
        </p:txBody>
      </p:sp>
      <p:sp>
        <p:nvSpPr>
          <p:cNvPr id="6148" name="Text Box 4"/>
          <p:cNvSpPr txBox="1">
            <a:spLocks noChangeArrowheads="1"/>
          </p:cNvSpPr>
          <p:nvPr/>
        </p:nvSpPr>
        <p:spPr bwMode="auto">
          <a:xfrm>
            <a:off x="8229600" y="6400800"/>
            <a:ext cx="184150" cy="366713"/>
          </a:xfrm>
          <a:prstGeom prst="rect">
            <a:avLst/>
          </a:prstGeom>
          <a:noFill/>
          <a:ln w="9525">
            <a:noFill/>
            <a:miter lim="800000"/>
            <a:headEnd/>
            <a:tailEnd/>
          </a:ln>
        </p:spPr>
        <p:txBody>
          <a:bodyPr wrap="none">
            <a:spAutoFit/>
          </a:bodyPr>
          <a:lstStyle/>
          <a:p>
            <a:endParaRPr lang="en-GB" altLang="en-US" sz="1800">
              <a:latin typeface="Times New Roman" pitchFamily="18" charset="0"/>
            </a:endParaRPr>
          </a:p>
        </p:txBody>
      </p:sp>
      <p:sp>
        <p:nvSpPr>
          <p:cNvPr id="565253" name="Rectangle 5">
            <a:extLst>
              <a:ext uri="{FF2B5EF4-FFF2-40B4-BE49-F238E27FC236}">
                <a16:creationId xmlns:a16="http://schemas.microsoft.com/office/drawing/2014/main" xmlns="" id="{4CB1E5A4-1DAA-4CC9-8FA9-E151B232CC9E}"/>
              </a:ext>
            </a:extLst>
          </p:cNvPr>
          <p:cNvSpPr>
            <a:spLocks noChangeArrowheads="1"/>
          </p:cNvSpPr>
          <p:nvPr/>
        </p:nvSpPr>
        <p:spPr bwMode="auto">
          <a:xfrm>
            <a:off x="152400" y="1611313"/>
            <a:ext cx="8229600" cy="4789487"/>
          </a:xfrm>
          <a:prstGeom prst="rect">
            <a:avLst/>
          </a:prstGeom>
          <a:noFill/>
          <a:ln w="9525">
            <a:noFill/>
            <a:miter lim="800000"/>
            <a:headEnd/>
            <a:tailEnd/>
          </a:ln>
          <a:effectLst/>
        </p:spPr>
        <p:txBody>
          <a:bodyPr anchor="ctr">
            <a:spAutoFit/>
          </a:bodyPr>
          <a:lstStyle/>
          <a:p>
            <a:pPr algn="just" eaLnBrk="1" hangingPunct="1">
              <a:defRPr/>
            </a:pPr>
            <a:r>
              <a:rPr lang="en-US" sz="2800" b="0" dirty="0">
                <a:effectLst>
                  <a:outerShdw blurRad="38100" dist="38100" dir="2700000" algn="tl">
                    <a:srgbClr val="C0C0C0"/>
                  </a:outerShdw>
                </a:effectLst>
                <a:latin typeface="Times New Roman" pitchFamily="18" charset="0"/>
              </a:rPr>
              <a:t>Data storage traditionally used individual, unrelated files, sometimes called </a:t>
            </a:r>
            <a:r>
              <a:rPr lang="en-US" sz="2800" dirty="0">
                <a:solidFill>
                  <a:schemeClr val="folHlink"/>
                </a:solidFill>
                <a:effectLst>
                  <a:outerShdw blurRad="38100" dist="38100" dir="2700000" algn="tl">
                    <a:srgbClr val="C0C0C0"/>
                  </a:outerShdw>
                </a:effectLst>
                <a:latin typeface="Times New Roman" pitchFamily="18" charset="0"/>
              </a:rPr>
              <a:t>flat files</a:t>
            </a:r>
            <a:r>
              <a:rPr lang="en-US" sz="2800" b="0" dirty="0">
                <a:effectLst>
                  <a:outerShdw blurRad="38100" dist="38100" dir="2700000" algn="tl">
                    <a:srgbClr val="C0C0C0"/>
                  </a:outerShdw>
                </a:effectLst>
                <a:latin typeface="Times New Roman" pitchFamily="18" charset="0"/>
              </a:rPr>
              <a:t>. In the past, each application program in an organization used its own file. In a university, for example, each department might have its own set of files: the record office kept a file about the student information and their grades, the scheduling office kept the name of the professors and the courses they were teaching, the payroll department kept its own file about the whole staff and so on. Today, however, all of these flat files can be combined in a single entity; the database for the whole university.</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13506" name="Rectangle 2">
            <a:extLst>
              <a:ext uri="{FF2B5EF4-FFF2-40B4-BE49-F238E27FC236}">
                <a16:creationId xmlns:a16="http://schemas.microsoft.com/office/drawing/2014/main" xmlns="" id="{80EC1DE1-DE95-4A9F-BF44-0911A2793549}"/>
              </a:ext>
            </a:extLst>
          </p:cNvPr>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a:defRPr/>
            </a:pPr>
            <a:endParaRPr lang="en-GB">
              <a:effectLst>
                <a:outerShdw blurRad="38100" dist="38100" dir="2700000" algn="tl">
                  <a:srgbClr val="FFFFFF"/>
                </a:outerShdw>
              </a:effectLst>
              <a:latin typeface="Times New Roman" pitchFamily="18" charset="0"/>
            </a:endParaRPr>
          </a:p>
        </p:txBody>
      </p:sp>
      <p:sp>
        <p:nvSpPr>
          <p:cNvPr id="1813507" name="Text Box 3">
            <a:extLst>
              <a:ext uri="{FF2B5EF4-FFF2-40B4-BE49-F238E27FC236}">
                <a16:creationId xmlns:a16="http://schemas.microsoft.com/office/drawing/2014/main" xmlns="" id="{F9D11818-7FCB-4DC5-824C-4B4ED912C82F}"/>
              </a:ext>
            </a:extLst>
          </p:cNvPr>
          <p:cNvSpPr txBox="1">
            <a:spLocks noChangeArrowheads="1"/>
          </p:cNvSpPr>
          <p:nvPr/>
        </p:nvSpPr>
        <p:spPr bwMode="auto">
          <a:xfrm>
            <a:off x="228600" y="406400"/>
            <a:ext cx="6796088" cy="584200"/>
          </a:xfrm>
          <a:prstGeom prst="rect">
            <a:avLst/>
          </a:prstGeom>
          <a:noFill/>
          <a:ln w="9525">
            <a:noFill/>
            <a:miter lim="800000"/>
            <a:headEnd/>
            <a:tailEnd/>
          </a:ln>
          <a:effectLst/>
        </p:spPr>
        <p:txBody>
          <a:bodyPr wrap="none">
            <a:spAutoFit/>
          </a:bodyPr>
          <a:lstStyle/>
          <a:p>
            <a:pPr>
              <a:defRPr/>
            </a:pPr>
            <a:r>
              <a:rPr lang="en-US" dirty="0">
                <a:effectLst>
                  <a:outerShdw blurRad="38100" dist="38100" dir="2700000" algn="tl">
                    <a:srgbClr val="C0C0C0"/>
                  </a:outerShdw>
                </a:effectLst>
                <a:latin typeface="Times" pitchFamily="18" charset="0"/>
              </a:rPr>
              <a:t>6   OPERATIONS ON RELATIONS</a:t>
            </a:r>
          </a:p>
        </p:txBody>
      </p:sp>
      <p:sp>
        <p:nvSpPr>
          <p:cNvPr id="43012" name="Text Box 4"/>
          <p:cNvSpPr txBox="1">
            <a:spLocks noChangeArrowheads="1"/>
          </p:cNvSpPr>
          <p:nvPr/>
        </p:nvSpPr>
        <p:spPr bwMode="auto">
          <a:xfrm>
            <a:off x="8229600" y="6400800"/>
            <a:ext cx="184150" cy="366713"/>
          </a:xfrm>
          <a:prstGeom prst="rect">
            <a:avLst/>
          </a:prstGeom>
          <a:noFill/>
          <a:ln w="9525">
            <a:noFill/>
            <a:miter lim="800000"/>
            <a:headEnd/>
            <a:tailEnd/>
          </a:ln>
        </p:spPr>
        <p:txBody>
          <a:bodyPr wrap="none">
            <a:spAutoFit/>
          </a:bodyPr>
          <a:lstStyle/>
          <a:p>
            <a:endParaRPr lang="en-GB" altLang="en-US" sz="1800">
              <a:latin typeface="Times New Roman" pitchFamily="18" charset="0"/>
            </a:endParaRPr>
          </a:p>
        </p:txBody>
      </p:sp>
      <p:sp>
        <p:nvSpPr>
          <p:cNvPr id="1813509" name="Rectangle 5">
            <a:extLst>
              <a:ext uri="{FF2B5EF4-FFF2-40B4-BE49-F238E27FC236}">
                <a16:creationId xmlns:a16="http://schemas.microsoft.com/office/drawing/2014/main" xmlns="" id="{B6E9D654-D753-41D8-B816-F174B4FACD32}"/>
              </a:ext>
            </a:extLst>
          </p:cNvPr>
          <p:cNvSpPr>
            <a:spLocks noChangeArrowheads="1"/>
          </p:cNvSpPr>
          <p:nvPr/>
        </p:nvSpPr>
        <p:spPr bwMode="auto">
          <a:xfrm>
            <a:off x="228600" y="1676400"/>
            <a:ext cx="8229600" cy="3508375"/>
          </a:xfrm>
          <a:prstGeom prst="rect">
            <a:avLst/>
          </a:prstGeom>
          <a:noFill/>
          <a:ln w="9525">
            <a:noFill/>
            <a:miter lim="800000"/>
            <a:headEnd/>
            <a:tailEnd/>
          </a:ln>
          <a:effectLst/>
        </p:spPr>
        <p:txBody>
          <a:bodyPr anchor="ctr">
            <a:spAutoFit/>
          </a:bodyPr>
          <a:lstStyle/>
          <a:p>
            <a:pPr algn="just" eaLnBrk="1" hangingPunct="1">
              <a:defRPr/>
            </a:pPr>
            <a:r>
              <a:rPr lang="en-US" sz="2800" b="0">
                <a:effectLst>
                  <a:outerShdw blurRad="38100" dist="38100" dir="2700000" algn="tl">
                    <a:srgbClr val="C0C0C0"/>
                  </a:outerShdw>
                </a:effectLst>
                <a:latin typeface="Times New Roman" pitchFamily="18" charset="0"/>
              </a:rPr>
              <a:t>In a relational database we can define several operations to create new relations based on existing ones. We define nine operations in this section: insert, delete, update, select, project, join, union, intersection and difference. Instead of discussing these operations in the abstract, we describe each operation as defined in the database query language SQL (Structured Query Language).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0" y="0"/>
            <a:ext cx="5105400"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Structured Query Language</a:t>
            </a:r>
          </a:p>
        </p:txBody>
      </p:sp>
      <p:sp>
        <p:nvSpPr>
          <p:cNvPr id="45059" name="Rectangle 3"/>
          <p:cNvSpPr>
            <a:spLocks noChangeArrowheads="1"/>
          </p:cNvSpPr>
          <p:nvPr/>
        </p:nvSpPr>
        <p:spPr bwMode="auto">
          <a:xfrm>
            <a:off x="0" y="685800"/>
            <a:ext cx="8915400" cy="3935413"/>
          </a:xfrm>
          <a:prstGeom prst="rect">
            <a:avLst/>
          </a:prstGeom>
          <a:solidFill>
            <a:schemeClr val="bg1"/>
          </a:solidFill>
          <a:ln w="9525">
            <a:noFill/>
            <a:miter lim="800000"/>
            <a:headEnd/>
            <a:tailEnd/>
          </a:ln>
        </p:spPr>
        <p:txBody>
          <a:bodyPr>
            <a:spAutoFit/>
          </a:bodyPr>
          <a:lstStyle/>
          <a:p>
            <a:pPr algn="just"/>
            <a:r>
              <a:rPr lang="en-US" altLang="en-US" sz="2800">
                <a:solidFill>
                  <a:schemeClr val="folHlink"/>
                </a:solidFill>
                <a:latin typeface="Times New Roman" pitchFamily="18" charset="0"/>
              </a:rPr>
              <a:t>Structured Query Language (SQL)</a:t>
            </a:r>
            <a:r>
              <a:rPr lang="en-US" altLang="en-US" sz="2800" b="0">
                <a:latin typeface="Times New Roman" pitchFamily="18" charset="0"/>
              </a:rPr>
              <a:t> is the language standardized by the American National Standards Institute (ANSI) and the International Organization for Standardization (ISO) for use on relational databases. It is a </a:t>
            </a:r>
            <a:r>
              <a:rPr lang="en-US" altLang="en-US" sz="2800" i="1">
                <a:solidFill>
                  <a:schemeClr val="folHlink"/>
                </a:solidFill>
                <a:latin typeface="Times New Roman" pitchFamily="18" charset="0"/>
              </a:rPr>
              <a:t>declarative</a:t>
            </a:r>
            <a:r>
              <a:rPr lang="en-US" altLang="en-US" sz="2800" b="0">
                <a:latin typeface="Times New Roman" pitchFamily="18" charset="0"/>
              </a:rPr>
              <a:t> rather than </a:t>
            </a:r>
            <a:r>
              <a:rPr lang="en-US" altLang="en-US" sz="2800" i="1">
                <a:solidFill>
                  <a:schemeClr val="folHlink"/>
                </a:solidFill>
                <a:latin typeface="Times New Roman" pitchFamily="18" charset="0"/>
              </a:rPr>
              <a:t>procedural</a:t>
            </a:r>
            <a:r>
              <a:rPr lang="en-US" altLang="en-US" sz="2800" b="0">
                <a:latin typeface="Times New Roman" pitchFamily="18" charset="0"/>
              </a:rPr>
              <a:t> language, which means that users declare what they want without having to write a step-by-step procedure. The SQL language was first implemented by the Oracle Corporation in 1979, with various versions of SQL being released since then.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2"/>
          <p:cNvSpPr txBox="1">
            <a:spLocks noChangeArrowheads="1"/>
          </p:cNvSpPr>
          <p:nvPr/>
        </p:nvSpPr>
        <p:spPr bwMode="auto">
          <a:xfrm>
            <a:off x="0" y="0"/>
            <a:ext cx="1223963"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Insert</a:t>
            </a:r>
          </a:p>
        </p:txBody>
      </p:sp>
      <p:sp>
        <p:nvSpPr>
          <p:cNvPr id="47107" name="Rectangle 3"/>
          <p:cNvSpPr>
            <a:spLocks noChangeArrowheads="1"/>
          </p:cNvSpPr>
          <p:nvPr/>
        </p:nvSpPr>
        <p:spPr bwMode="auto">
          <a:xfrm>
            <a:off x="0" y="685800"/>
            <a:ext cx="8915400" cy="1800225"/>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The </a:t>
            </a:r>
            <a:r>
              <a:rPr lang="en-US" altLang="en-US" sz="2800" i="1">
                <a:solidFill>
                  <a:schemeClr val="folHlink"/>
                </a:solidFill>
                <a:latin typeface="Times New Roman" pitchFamily="18" charset="0"/>
              </a:rPr>
              <a:t>insert operation</a:t>
            </a:r>
            <a:r>
              <a:rPr lang="en-US" altLang="en-US" sz="2800" b="0">
                <a:latin typeface="Times New Roman" pitchFamily="18" charset="0"/>
              </a:rPr>
              <a:t> is a unary operation—that is, it is applied to a single relation. The operation inserts a new tuple into the relation. The insert operation uses the following format:</a:t>
            </a:r>
          </a:p>
        </p:txBody>
      </p:sp>
      <p:pic>
        <p:nvPicPr>
          <p:cNvPr id="47108" name="Picture 6"/>
          <p:cNvPicPr>
            <a:picLocks noChangeAspect="1" noChangeArrowheads="1"/>
          </p:cNvPicPr>
          <p:nvPr/>
        </p:nvPicPr>
        <p:blipFill>
          <a:blip r:embed="rId3"/>
          <a:srcRect/>
          <a:stretch>
            <a:fillRect/>
          </a:stretch>
        </p:blipFill>
        <p:spPr bwMode="auto">
          <a:xfrm>
            <a:off x="2814638" y="2243138"/>
            <a:ext cx="3281362" cy="1033462"/>
          </a:xfrm>
          <a:prstGeom prst="rect">
            <a:avLst/>
          </a:prstGeom>
          <a:noFill/>
          <a:ln w="9525">
            <a:noFill/>
            <a:miter lim="800000"/>
            <a:headEnd/>
            <a:tailEnd/>
          </a:ln>
        </p:spPr>
      </p:pic>
      <p:sp>
        <p:nvSpPr>
          <p:cNvPr id="47109" name="Text Box 7"/>
          <p:cNvSpPr txBox="1">
            <a:spLocks noChangeArrowheads="1"/>
          </p:cNvSpPr>
          <p:nvPr/>
        </p:nvSpPr>
        <p:spPr bwMode="auto">
          <a:xfrm>
            <a:off x="1928813" y="6248400"/>
            <a:ext cx="5156200" cy="461963"/>
          </a:xfrm>
          <a:prstGeom prst="rect">
            <a:avLst/>
          </a:prstGeom>
          <a:noFill/>
          <a:ln w="9525">
            <a:noFill/>
            <a:miter lim="800000"/>
            <a:headEnd/>
            <a:tailEnd/>
          </a:ln>
        </p:spPr>
        <p:txBody>
          <a:bodyPr wrap="none">
            <a:spAutoFit/>
          </a:bodyPr>
          <a:lstStyle/>
          <a:p>
            <a:r>
              <a:rPr lang="en-US" altLang="en-US" sz="2400">
                <a:solidFill>
                  <a:schemeClr val="folHlink"/>
                </a:solidFill>
                <a:latin typeface="Times New Roman" pitchFamily="18" charset="0"/>
              </a:rPr>
              <a:t>Figure 7  </a:t>
            </a:r>
            <a:r>
              <a:rPr lang="en-US" altLang="en-US" sz="2000">
                <a:latin typeface="Times New Roman" pitchFamily="18" charset="0"/>
              </a:rPr>
              <a:t>An example of an insert operation</a:t>
            </a:r>
          </a:p>
        </p:txBody>
      </p:sp>
      <p:pic>
        <p:nvPicPr>
          <p:cNvPr id="47110" name="Picture 8"/>
          <p:cNvPicPr>
            <a:picLocks noChangeAspect="1" noChangeArrowheads="1"/>
          </p:cNvPicPr>
          <p:nvPr/>
        </p:nvPicPr>
        <p:blipFill>
          <a:blip r:embed="rId4"/>
          <a:srcRect/>
          <a:stretch>
            <a:fillRect/>
          </a:stretch>
        </p:blipFill>
        <p:spPr bwMode="auto">
          <a:xfrm>
            <a:off x="228600" y="3429000"/>
            <a:ext cx="8583613" cy="2041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0" y="0"/>
            <a:ext cx="1268413"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Delete</a:t>
            </a:r>
          </a:p>
        </p:txBody>
      </p:sp>
      <p:sp>
        <p:nvSpPr>
          <p:cNvPr id="49155" name="Rectangle 3"/>
          <p:cNvSpPr>
            <a:spLocks noChangeArrowheads="1"/>
          </p:cNvSpPr>
          <p:nvPr/>
        </p:nvSpPr>
        <p:spPr bwMode="auto">
          <a:xfrm>
            <a:off x="0" y="685800"/>
            <a:ext cx="8915400" cy="1373188"/>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The delete operation is also a unary operation. The operation deletes a tuple defined by a criterion from the relation. The delete operation uses the following format:</a:t>
            </a:r>
          </a:p>
        </p:txBody>
      </p:sp>
      <p:sp>
        <p:nvSpPr>
          <p:cNvPr id="49156" name="Text Box 5"/>
          <p:cNvSpPr txBox="1">
            <a:spLocks noChangeArrowheads="1"/>
          </p:cNvSpPr>
          <p:nvPr/>
        </p:nvSpPr>
        <p:spPr bwMode="auto">
          <a:xfrm>
            <a:off x="1928813" y="6248400"/>
            <a:ext cx="5027612" cy="461963"/>
          </a:xfrm>
          <a:prstGeom prst="rect">
            <a:avLst/>
          </a:prstGeom>
          <a:noFill/>
          <a:ln w="9525">
            <a:noFill/>
            <a:miter lim="800000"/>
            <a:headEnd/>
            <a:tailEnd/>
          </a:ln>
        </p:spPr>
        <p:txBody>
          <a:bodyPr wrap="none">
            <a:spAutoFit/>
          </a:bodyPr>
          <a:lstStyle/>
          <a:p>
            <a:r>
              <a:rPr lang="en-US" altLang="en-US" sz="2400">
                <a:solidFill>
                  <a:schemeClr val="folHlink"/>
                </a:solidFill>
                <a:latin typeface="Times New Roman" pitchFamily="18" charset="0"/>
              </a:rPr>
              <a:t>Figure 8  </a:t>
            </a:r>
            <a:r>
              <a:rPr lang="en-US" altLang="en-US" sz="2000">
                <a:latin typeface="Times New Roman" pitchFamily="18" charset="0"/>
              </a:rPr>
              <a:t>An example of a delete operation</a:t>
            </a:r>
          </a:p>
        </p:txBody>
      </p:sp>
      <p:pic>
        <p:nvPicPr>
          <p:cNvPr id="49157" name="Picture 6"/>
          <p:cNvPicPr>
            <a:picLocks noChangeAspect="1" noChangeArrowheads="1"/>
          </p:cNvPicPr>
          <p:nvPr/>
        </p:nvPicPr>
        <p:blipFill>
          <a:blip r:embed="rId3"/>
          <a:srcRect/>
          <a:stretch>
            <a:fillRect/>
          </a:stretch>
        </p:blipFill>
        <p:spPr bwMode="auto">
          <a:xfrm>
            <a:off x="3014663" y="2057400"/>
            <a:ext cx="3081337" cy="836613"/>
          </a:xfrm>
          <a:prstGeom prst="rect">
            <a:avLst/>
          </a:prstGeom>
          <a:noFill/>
          <a:ln w="9525">
            <a:noFill/>
            <a:miter lim="800000"/>
            <a:headEnd/>
            <a:tailEnd/>
          </a:ln>
        </p:spPr>
      </p:pic>
      <p:pic>
        <p:nvPicPr>
          <p:cNvPr id="49158" name="Picture 7"/>
          <p:cNvPicPr>
            <a:picLocks noChangeAspect="1" noChangeArrowheads="1"/>
          </p:cNvPicPr>
          <p:nvPr/>
        </p:nvPicPr>
        <p:blipFill>
          <a:blip r:embed="rId4"/>
          <a:srcRect/>
          <a:stretch>
            <a:fillRect/>
          </a:stretch>
        </p:blipFill>
        <p:spPr bwMode="auto">
          <a:xfrm>
            <a:off x="538163" y="3352800"/>
            <a:ext cx="7615237" cy="2101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2"/>
          <p:cNvSpPr txBox="1">
            <a:spLocks noChangeArrowheads="1"/>
          </p:cNvSpPr>
          <p:nvPr/>
        </p:nvSpPr>
        <p:spPr bwMode="auto">
          <a:xfrm>
            <a:off x="0" y="0"/>
            <a:ext cx="1447800"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Update</a:t>
            </a:r>
          </a:p>
        </p:txBody>
      </p:sp>
      <p:sp>
        <p:nvSpPr>
          <p:cNvPr id="51203" name="Rectangle 3"/>
          <p:cNvSpPr>
            <a:spLocks noChangeArrowheads="1"/>
          </p:cNvSpPr>
          <p:nvPr/>
        </p:nvSpPr>
        <p:spPr bwMode="auto">
          <a:xfrm>
            <a:off x="0" y="533400"/>
            <a:ext cx="8915400" cy="1800225"/>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The update operation is also a unary operation that is applied to a single relation. The operation changes the value of some attributes of a tuple. The update operation uses the following format:</a:t>
            </a:r>
          </a:p>
        </p:txBody>
      </p:sp>
      <p:sp>
        <p:nvSpPr>
          <p:cNvPr id="51204" name="Text Box 4"/>
          <p:cNvSpPr txBox="1">
            <a:spLocks noChangeArrowheads="1"/>
          </p:cNvSpPr>
          <p:nvPr/>
        </p:nvSpPr>
        <p:spPr bwMode="auto">
          <a:xfrm>
            <a:off x="1928813" y="6248400"/>
            <a:ext cx="5286375" cy="461963"/>
          </a:xfrm>
          <a:prstGeom prst="rect">
            <a:avLst/>
          </a:prstGeom>
          <a:noFill/>
          <a:ln w="9525">
            <a:noFill/>
            <a:miter lim="800000"/>
            <a:headEnd/>
            <a:tailEnd/>
          </a:ln>
        </p:spPr>
        <p:txBody>
          <a:bodyPr wrap="none">
            <a:spAutoFit/>
          </a:bodyPr>
          <a:lstStyle/>
          <a:p>
            <a:r>
              <a:rPr lang="en-US" altLang="en-US" sz="2400">
                <a:solidFill>
                  <a:schemeClr val="folHlink"/>
                </a:solidFill>
                <a:latin typeface="Times New Roman" pitchFamily="18" charset="0"/>
              </a:rPr>
              <a:t>Figure 9  </a:t>
            </a:r>
            <a:r>
              <a:rPr lang="en-US" altLang="en-US" sz="2000">
                <a:latin typeface="Times New Roman" pitchFamily="18" charset="0"/>
              </a:rPr>
              <a:t>An example of an update operation</a:t>
            </a:r>
          </a:p>
        </p:txBody>
      </p:sp>
      <p:pic>
        <p:nvPicPr>
          <p:cNvPr id="51205" name="Picture 6"/>
          <p:cNvPicPr>
            <a:picLocks noChangeAspect="1" noChangeArrowheads="1"/>
          </p:cNvPicPr>
          <p:nvPr/>
        </p:nvPicPr>
        <p:blipFill>
          <a:blip r:embed="rId3"/>
          <a:srcRect/>
          <a:stretch>
            <a:fillRect/>
          </a:stretch>
        </p:blipFill>
        <p:spPr bwMode="auto">
          <a:xfrm>
            <a:off x="2214563" y="1981200"/>
            <a:ext cx="4872037" cy="1122363"/>
          </a:xfrm>
          <a:prstGeom prst="rect">
            <a:avLst/>
          </a:prstGeom>
          <a:noFill/>
          <a:ln w="9525">
            <a:noFill/>
            <a:miter lim="800000"/>
            <a:headEnd/>
            <a:tailEnd/>
          </a:ln>
        </p:spPr>
      </p:pic>
      <p:pic>
        <p:nvPicPr>
          <p:cNvPr id="51206" name="Picture 7"/>
          <p:cNvPicPr>
            <a:picLocks noChangeAspect="1" noChangeArrowheads="1"/>
          </p:cNvPicPr>
          <p:nvPr/>
        </p:nvPicPr>
        <p:blipFill>
          <a:blip r:embed="rId4"/>
          <a:srcRect/>
          <a:stretch>
            <a:fillRect/>
          </a:stretch>
        </p:blipFill>
        <p:spPr bwMode="auto">
          <a:xfrm>
            <a:off x="152400" y="3576638"/>
            <a:ext cx="8829675" cy="2214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0" y="0"/>
            <a:ext cx="1200150"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Select</a:t>
            </a:r>
          </a:p>
        </p:txBody>
      </p:sp>
      <p:sp>
        <p:nvSpPr>
          <p:cNvPr id="53251" name="Rectangle 3"/>
          <p:cNvSpPr>
            <a:spLocks noChangeArrowheads="1"/>
          </p:cNvSpPr>
          <p:nvPr/>
        </p:nvSpPr>
        <p:spPr bwMode="auto">
          <a:xfrm>
            <a:off x="0" y="533400"/>
            <a:ext cx="8915400" cy="1373188"/>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The select operation is a unary operation. The tuples (rows) in the resulting relation are a subset of the tuples in the original relation. </a:t>
            </a:r>
          </a:p>
        </p:txBody>
      </p:sp>
      <p:sp>
        <p:nvSpPr>
          <p:cNvPr id="53252" name="Text Box 4"/>
          <p:cNvSpPr txBox="1">
            <a:spLocks noChangeArrowheads="1"/>
          </p:cNvSpPr>
          <p:nvPr/>
        </p:nvSpPr>
        <p:spPr bwMode="auto">
          <a:xfrm>
            <a:off x="1524000" y="6172200"/>
            <a:ext cx="5281613" cy="461963"/>
          </a:xfrm>
          <a:prstGeom prst="rect">
            <a:avLst/>
          </a:prstGeom>
          <a:noFill/>
          <a:ln w="9525">
            <a:noFill/>
            <a:miter lim="800000"/>
            <a:headEnd/>
            <a:tailEnd/>
          </a:ln>
        </p:spPr>
        <p:txBody>
          <a:bodyPr wrap="none">
            <a:spAutoFit/>
          </a:bodyPr>
          <a:lstStyle/>
          <a:p>
            <a:r>
              <a:rPr lang="en-US" altLang="en-US" sz="2400">
                <a:solidFill>
                  <a:schemeClr val="folHlink"/>
                </a:solidFill>
                <a:latin typeface="Times New Roman" pitchFamily="18" charset="0"/>
              </a:rPr>
              <a:t>Figure 10  </a:t>
            </a:r>
            <a:r>
              <a:rPr lang="en-US" altLang="en-US" sz="2000">
                <a:latin typeface="Times New Roman" pitchFamily="18" charset="0"/>
              </a:rPr>
              <a:t>An example of an select operation</a:t>
            </a:r>
          </a:p>
        </p:txBody>
      </p:sp>
      <p:pic>
        <p:nvPicPr>
          <p:cNvPr id="53253" name="Picture 8"/>
          <p:cNvPicPr>
            <a:picLocks noChangeAspect="1" noChangeArrowheads="1"/>
          </p:cNvPicPr>
          <p:nvPr/>
        </p:nvPicPr>
        <p:blipFill>
          <a:blip r:embed="rId3"/>
          <a:srcRect/>
          <a:stretch>
            <a:fillRect/>
          </a:stretch>
        </p:blipFill>
        <p:spPr bwMode="auto">
          <a:xfrm>
            <a:off x="533400" y="3505200"/>
            <a:ext cx="7732713" cy="2108200"/>
          </a:xfrm>
          <a:prstGeom prst="rect">
            <a:avLst/>
          </a:prstGeom>
          <a:noFill/>
          <a:ln w="9525">
            <a:noFill/>
            <a:miter lim="800000"/>
            <a:headEnd/>
            <a:tailEnd/>
          </a:ln>
        </p:spPr>
      </p:pic>
      <p:pic>
        <p:nvPicPr>
          <p:cNvPr id="53254" name="Picture 9"/>
          <p:cNvPicPr>
            <a:picLocks noChangeAspect="1" noChangeArrowheads="1"/>
          </p:cNvPicPr>
          <p:nvPr/>
        </p:nvPicPr>
        <p:blipFill>
          <a:blip r:embed="rId4"/>
          <a:srcRect/>
          <a:stretch>
            <a:fillRect/>
          </a:stretch>
        </p:blipFill>
        <p:spPr bwMode="auto">
          <a:xfrm>
            <a:off x="2857500" y="1981200"/>
            <a:ext cx="2476500" cy="1085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2"/>
          <p:cNvSpPr txBox="1">
            <a:spLocks noChangeArrowheads="1"/>
          </p:cNvSpPr>
          <p:nvPr/>
        </p:nvSpPr>
        <p:spPr bwMode="auto">
          <a:xfrm>
            <a:off x="0" y="0"/>
            <a:ext cx="1447800"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Project</a:t>
            </a:r>
          </a:p>
        </p:txBody>
      </p:sp>
      <p:sp>
        <p:nvSpPr>
          <p:cNvPr id="55299" name="Rectangle 3"/>
          <p:cNvSpPr>
            <a:spLocks noChangeArrowheads="1"/>
          </p:cNvSpPr>
          <p:nvPr/>
        </p:nvSpPr>
        <p:spPr bwMode="auto">
          <a:xfrm>
            <a:off x="0" y="533400"/>
            <a:ext cx="8915400" cy="1373188"/>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The project operation is also a unary operation and creates another relation. The attributes (columns) in the resulting relation are a subset of the attributes in the original relation. </a:t>
            </a:r>
          </a:p>
        </p:txBody>
      </p:sp>
      <p:sp>
        <p:nvSpPr>
          <p:cNvPr id="55300" name="Text Box 4"/>
          <p:cNvSpPr txBox="1">
            <a:spLocks noChangeArrowheads="1"/>
          </p:cNvSpPr>
          <p:nvPr/>
        </p:nvSpPr>
        <p:spPr bwMode="auto">
          <a:xfrm>
            <a:off x="1752600" y="6172200"/>
            <a:ext cx="5380038" cy="461963"/>
          </a:xfrm>
          <a:prstGeom prst="rect">
            <a:avLst/>
          </a:prstGeom>
          <a:noFill/>
          <a:ln w="9525">
            <a:noFill/>
            <a:miter lim="800000"/>
            <a:headEnd/>
            <a:tailEnd/>
          </a:ln>
        </p:spPr>
        <p:txBody>
          <a:bodyPr wrap="none">
            <a:spAutoFit/>
          </a:bodyPr>
          <a:lstStyle/>
          <a:p>
            <a:r>
              <a:rPr lang="en-US" altLang="en-US" sz="2400">
                <a:solidFill>
                  <a:schemeClr val="folHlink"/>
                </a:solidFill>
                <a:latin typeface="Times New Roman" pitchFamily="18" charset="0"/>
              </a:rPr>
              <a:t>Figure 11  </a:t>
            </a:r>
            <a:r>
              <a:rPr lang="en-US" altLang="en-US" sz="2000">
                <a:latin typeface="Times New Roman" pitchFamily="18" charset="0"/>
              </a:rPr>
              <a:t>An example of a project operation</a:t>
            </a:r>
          </a:p>
        </p:txBody>
      </p:sp>
      <p:pic>
        <p:nvPicPr>
          <p:cNvPr id="55301" name="Picture 6"/>
          <p:cNvPicPr>
            <a:picLocks noChangeAspect="1" noChangeArrowheads="1"/>
          </p:cNvPicPr>
          <p:nvPr/>
        </p:nvPicPr>
        <p:blipFill>
          <a:blip r:embed="rId3"/>
          <a:srcRect/>
          <a:stretch>
            <a:fillRect/>
          </a:stretch>
        </p:blipFill>
        <p:spPr bwMode="auto">
          <a:xfrm>
            <a:off x="3195638" y="1981200"/>
            <a:ext cx="2366962" cy="857250"/>
          </a:xfrm>
          <a:prstGeom prst="rect">
            <a:avLst/>
          </a:prstGeom>
          <a:noFill/>
          <a:ln w="9525">
            <a:noFill/>
            <a:miter lim="800000"/>
            <a:headEnd/>
            <a:tailEnd/>
          </a:ln>
        </p:spPr>
      </p:pic>
      <p:pic>
        <p:nvPicPr>
          <p:cNvPr id="55302" name="Picture 7"/>
          <p:cNvPicPr>
            <a:picLocks noChangeAspect="1" noChangeArrowheads="1"/>
          </p:cNvPicPr>
          <p:nvPr/>
        </p:nvPicPr>
        <p:blipFill>
          <a:blip r:embed="rId4"/>
          <a:srcRect/>
          <a:stretch>
            <a:fillRect/>
          </a:stretch>
        </p:blipFill>
        <p:spPr bwMode="auto">
          <a:xfrm>
            <a:off x="914400" y="3394075"/>
            <a:ext cx="6499225" cy="2244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2"/>
          <p:cNvSpPr txBox="1">
            <a:spLocks noChangeArrowheads="1"/>
          </p:cNvSpPr>
          <p:nvPr/>
        </p:nvSpPr>
        <p:spPr bwMode="auto">
          <a:xfrm>
            <a:off x="0" y="-122238"/>
            <a:ext cx="928688"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Join</a:t>
            </a:r>
          </a:p>
        </p:txBody>
      </p:sp>
      <p:sp>
        <p:nvSpPr>
          <p:cNvPr id="57347" name="Rectangle 3"/>
          <p:cNvSpPr>
            <a:spLocks noChangeArrowheads="1"/>
          </p:cNvSpPr>
          <p:nvPr/>
        </p:nvSpPr>
        <p:spPr bwMode="auto">
          <a:xfrm>
            <a:off x="0" y="381000"/>
            <a:ext cx="8915400" cy="946150"/>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The join operation is a binary operation that combines two relations on common attributes. </a:t>
            </a:r>
          </a:p>
        </p:txBody>
      </p:sp>
      <p:sp>
        <p:nvSpPr>
          <p:cNvPr id="57348" name="Text Box 4"/>
          <p:cNvSpPr txBox="1">
            <a:spLocks noChangeArrowheads="1"/>
          </p:cNvSpPr>
          <p:nvPr/>
        </p:nvSpPr>
        <p:spPr bwMode="auto">
          <a:xfrm>
            <a:off x="1752600" y="6324600"/>
            <a:ext cx="4968875" cy="461963"/>
          </a:xfrm>
          <a:prstGeom prst="rect">
            <a:avLst/>
          </a:prstGeom>
          <a:noFill/>
          <a:ln w="9525">
            <a:noFill/>
            <a:miter lim="800000"/>
            <a:headEnd/>
            <a:tailEnd/>
          </a:ln>
        </p:spPr>
        <p:txBody>
          <a:bodyPr wrap="none">
            <a:spAutoFit/>
          </a:bodyPr>
          <a:lstStyle/>
          <a:p>
            <a:r>
              <a:rPr lang="en-US" altLang="en-US" sz="2400">
                <a:solidFill>
                  <a:schemeClr val="folHlink"/>
                </a:solidFill>
                <a:latin typeface="Times New Roman" pitchFamily="18" charset="0"/>
              </a:rPr>
              <a:t>Figure 12  </a:t>
            </a:r>
            <a:r>
              <a:rPr lang="en-US" altLang="en-US" sz="2000">
                <a:latin typeface="Times New Roman" pitchFamily="18" charset="0"/>
              </a:rPr>
              <a:t>An example of a join operation</a:t>
            </a:r>
          </a:p>
        </p:txBody>
      </p:sp>
      <p:pic>
        <p:nvPicPr>
          <p:cNvPr id="57349" name="Picture 5"/>
          <p:cNvPicPr>
            <a:picLocks noChangeAspect="1" noChangeArrowheads="1"/>
          </p:cNvPicPr>
          <p:nvPr/>
        </p:nvPicPr>
        <p:blipFill>
          <a:blip r:embed="rId3"/>
          <a:srcRect/>
          <a:stretch>
            <a:fillRect/>
          </a:stretch>
        </p:blipFill>
        <p:spPr bwMode="auto">
          <a:xfrm>
            <a:off x="3048000" y="1447800"/>
            <a:ext cx="3062288" cy="1139825"/>
          </a:xfrm>
          <a:prstGeom prst="rect">
            <a:avLst/>
          </a:prstGeom>
          <a:noFill/>
          <a:ln w="9525">
            <a:noFill/>
            <a:miter lim="800000"/>
            <a:headEnd/>
            <a:tailEnd/>
          </a:ln>
        </p:spPr>
      </p:pic>
      <p:pic>
        <p:nvPicPr>
          <p:cNvPr id="57350" name="Picture 6"/>
          <p:cNvPicPr>
            <a:picLocks noChangeAspect="1" noChangeArrowheads="1"/>
          </p:cNvPicPr>
          <p:nvPr/>
        </p:nvPicPr>
        <p:blipFill>
          <a:blip r:embed="rId4"/>
          <a:srcRect/>
          <a:stretch>
            <a:fillRect/>
          </a:stretch>
        </p:blipFill>
        <p:spPr bwMode="auto">
          <a:xfrm>
            <a:off x="989013" y="2819400"/>
            <a:ext cx="7011987" cy="35258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2"/>
          <p:cNvSpPr txBox="1">
            <a:spLocks noChangeArrowheads="1"/>
          </p:cNvSpPr>
          <p:nvPr/>
        </p:nvSpPr>
        <p:spPr bwMode="auto">
          <a:xfrm>
            <a:off x="0" y="0"/>
            <a:ext cx="1244600"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Union</a:t>
            </a:r>
          </a:p>
        </p:txBody>
      </p:sp>
      <p:sp>
        <p:nvSpPr>
          <p:cNvPr id="59395" name="Rectangle 3"/>
          <p:cNvSpPr>
            <a:spLocks noChangeArrowheads="1"/>
          </p:cNvSpPr>
          <p:nvPr/>
        </p:nvSpPr>
        <p:spPr bwMode="auto">
          <a:xfrm>
            <a:off x="0" y="533400"/>
            <a:ext cx="8915400" cy="946150"/>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The union operation takes two relations with the same set of attributes. </a:t>
            </a:r>
          </a:p>
        </p:txBody>
      </p:sp>
      <p:sp>
        <p:nvSpPr>
          <p:cNvPr id="59396" name="Text Box 4"/>
          <p:cNvSpPr txBox="1">
            <a:spLocks noChangeArrowheads="1"/>
          </p:cNvSpPr>
          <p:nvPr/>
        </p:nvSpPr>
        <p:spPr bwMode="auto">
          <a:xfrm>
            <a:off x="1752600" y="6400800"/>
            <a:ext cx="5168900" cy="461963"/>
          </a:xfrm>
          <a:prstGeom prst="rect">
            <a:avLst/>
          </a:prstGeom>
          <a:noFill/>
          <a:ln w="9525">
            <a:noFill/>
            <a:miter lim="800000"/>
            <a:headEnd/>
            <a:tailEnd/>
          </a:ln>
        </p:spPr>
        <p:txBody>
          <a:bodyPr wrap="none">
            <a:spAutoFit/>
          </a:bodyPr>
          <a:lstStyle/>
          <a:p>
            <a:r>
              <a:rPr lang="en-US" altLang="en-US" sz="2400">
                <a:solidFill>
                  <a:schemeClr val="folHlink"/>
                </a:solidFill>
                <a:latin typeface="Times New Roman" pitchFamily="18" charset="0"/>
              </a:rPr>
              <a:t>Figure 13  </a:t>
            </a:r>
            <a:r>
              <a:rPr lang="en-US" altLang="en-US" sz="2000">
                <a:latin typeface="Times New Roman" pitchFamily="18" charset="0"/>
              </a:rPr>
              <a:t>An example of a union operation</a:t>
            </a:r>
          </a:p>
        </p:txBody>
      </p:sp>
      <p:pic>
        <p:nvPicPr>
          <p:cNvPr id="59397" name="Picture 7"/>
          <p:cNvPicPr>
            <a:picLocks noChangeAspect="1" noChangeArrowheads="1"/>
          </p:cNvPicPr>
          <p:nvPr/>
        </p:nvPicPr>
        <p:blipFill>
          <a:blip r:embed="rId3"/>
          <a:srcRect/>
          <a:stretch>
            <a:fillRect/>
          </a:stretch>
        </p:blipFill>
        <p:spPr bwMode="auto">
          <a:xfrm>
            <a:off x="3581400" y="1447800"/>
            <a:ext cx="1792288" cy="1465263"/>
          </a:xfrm>
          <a:prstGeom prst="rect">
            <a:avLst/>
          </a:prstGeom>
          <a:noFill/>
          <a:ln w="9525">
            <a:noFill/>
            <a:miter lim="800000"/>
            <a:headEnd/>
            <a:tailEnd/>
          </a:ln>
        </p:spPr>
      </p:pic>
      <p:pic>
        <p:nvPicPr>
          <p:cNvPr id="59398" name="Picture 8"/>
          <p:cNvPicPr>
            <a:picLocks noChangeAspect="1" noChangeArrowheads="1"/>
          </p:cNvPicPr>
          <p:nvPr/>
        </p:nvPicPr>
        <p:blipFill>
          <a:blip r:embed="rId4"/>
          <a:srcRect/>
          <a:stretch>
            <a:fillRect/>
          </a:stretch>
        </p:blipFill>
        <p:spPr bwMode="auto">
          <a:xfrm>
            <a:off x="1054100" y="3200400"/>
            <a:ext cx="6946900" cy="3178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2"/>
          <p:cNvSpPr txBox="1">
            <a:spLocks noChangeArrowheads="1"/>
          </p:cNvSpPr>
          <p:nvPr/>
        </p:nvSpPr>
        <p:spPr bwMode="auto">
          <a:xfrm>
            <a:off x="0" y="0"/>
            <a:ext cx="2262188"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Intersection</a:t>
            </a:r>
          </a:p>
        </p:txBody>
      </p:sp>
      <p:sp>
        <p:nvSpPr>
          <p:cNvPr id="61443" name="Rectangle 3"/>
          <p:cNvSpPr>
            <a:spLocks noChangeArrowheads="1"/>
          </p:cNvSpPr>
          <p:nvPr/>
        </p:nvSpPr>
        <p:spPr bwMode="auto">
          <a:xfrm>
            <a:off x="0" y="533400"/>
            <a:ext cx="8915400" cy="946150"/>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The intersection operation takes two relations and creates a new relation, which is the intersection of the two. </a:t>
            </a:r>
          </a:p>
        </p:txBody>
      </p:sp>
      <p:sp>
        <p:nvSpPr>
          <p:cNvPr id="61444" name="Text Box 4"/>
          <p:cNvSpPr txBox="1">
            <a:spLocks noChangeArrowheads="1"/>
          </p:cNvSpPr>
          <p:nvPr/>
        </p:nvSpPr>
        <p:spPr bwMode="auto">
          <a:xfrm>
            <a:off x="1447800" y="6324600"/>
            <a:ext cx="5964238" cy="461963"/>
          </a:xfrm>
          <a:prstGeom prst="rect">
            <a:avLst/>
          </a:prstGeom>
          <a:noFill/>
          <a:ln w="9525">
            <a:noFill/>
            <a:miter lim="800000"/>
            <a:headEnd/>
            <a:tailEnd/>
          </a:ln>
        </p:spPr>
        <p:txBody>
          <a:bodyPr wrap="none">
            <a:spAutoFit/>
          </a:bodyPr>
          <a:lstStyle/>
          <a:p>
            <a:r>
              <a:rPr lang="en-US" altLang="en-US" sz="2400">
                <a:solidFill>
                  <a:schemeClr val="folHlink"/>
                </a:solidFill>
                <a:latin typeface="Times New Roman" pitchFamily="18" charset="0"/>
              </a:rPr>
              <a:t>Figure 14  </a:t>
            </a:r>
            <a:r>
              <a:rPr lang="en-US" altLang="en-US" sz="2000">
                <a:latin typeface="Times New Roman" pitchFamily="18" charset="0"/>
              </a:rPr>
              <a:t>An example of an intersection operation</a:t>
            </a:r>
          </a:p>
        </p:txBody>
      </p:sp>
      <p:pic>
        <p:nvPicPr>
          <p:cNvPr id="61445" name="Picture 6"/>
          <p:cNvPicPr>
            <a:picLocks noChangeAspect="1" noChangeArrowheads="1"/>
          </p:cNvPicPr>
          <p:nvPr/>
        </p:nvPicPr>
        <p:blipFill>
          <a:blip r:embed="rId3"/>
          <a:srcRect/>
          <a:stretch>
            <a:fillRect/>
          </a:stretch>
        </p:blipFill>
        <p:spPr bwMode="auto">
          <a:xfrm>
            <a:off x="3276600" y="1752600"/>
            <a:ext cx="1919288" cy="1593850"/>
          </a:xfrm>
          <a:prstGeom prst="rect">
            <a:avLst/>
          </a:prstGeom>
          <a:noFill/>
          <a:ln w="9525">
            <a:noFill/>
            <a:miter lim="800000"/>
            <a:headEnd/>
            <a:tailEnd/>
          </a:ln>
        </p:spPr>
      </p:pic>
      <p:pic>
        <p:nvPicPr>
          <p:cNvPr id="61446" name="Picture 7"/>
          <p:cNvPicPr>
            <a:picLocks noChangeAspect="1" noChangeArrowheads="1"/>
          </p:cNvPicPr>
          <p:nvPr/>
        </p:nvPicPr>
        <p:blipFill>
          <a:blip r:embed="rId4"/>
          <a:srcRect/>
          <a:stretch>
            <a:fillRect/>
          </a:stretch>
        </p:blipFill>
        <p:spPr bwMode="auto">
          <a:xfrm>
            <a:off x="776288" y="3684588"/>
            <a:ext cx="6919912" cy="2563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0" y="0"/>
            <a:ext cx="1920875"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Definition</a:t>
            </a:r>
          </a:p>
        </p:txBody>
      </p:sp>
      <p:sp>
        <p:nvSpPr>
          <p:cNvPr id="8195" name="Rectangle 3"/>
          <p:cNvSpPr>
            <a:spLocks noChangeArrowheads="1"/>
          </p:cNvSpPr>
          <p:nvPr/>
        </p:nvSpPr>
        <p:spPr bwMode="auto">
          <a:xfrm>
            <a:off x="0" y="685800"/>
            <a:ext cx="8915400" cy="946150"/>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Although it is difficult to give a universally agreed definition of a database, we use the following common definition:</a:t>
            </a:r>
          </a:p>
        </p:txBody>
      </p:sp>
      <p:sp>
        <p:nvSpPr>
          <p:cNvPr id="8196" name="Rectangle 6"/>
          <p:cNvSpPr>
            <a:spLocks noChangeArrowheads="1"/>
          </p:cNvSpPr>
          <p:nvPr/>
        </p:nvSpPr>
        <p:spPr bwMode="auto">
          <a:xfrm>
            <a:off x="381000" y="2835275"/>
            <a:ext cx="8382000" cy="1876425"/>
          </a:xfrm>
          <a:prstGeom prst="rect">
            <a:avLst/>
          </a:prstGeom>
          <a:solidFill>
            <a:srgbClr val="99FF33"/>
          </a:solidFill>
          <a:ln w="76200" algn="ctr">
            <a:solidFill>
              <a:srgbClr val="00CC00"/>
            </a:solidFill>
            <a:miter lim="800000"/>
            <a:headEnd/>
            <a:tailEnd/>
          </a:ln>
        </p:spPr>
        <p:txBody>
          <a:bodyPr>
            <a:spAutoFit/>
          </a:bodyPr>
          <a:lstStyle/>
          <a:p>
            <a:pPr algn="ctr"/>
            <a:r>
              <a:rPr lang="en-US" altLang="en-US" sz="2800">
                <a:latin typeface="Times New Roman" pitchFamily="18" charset="0"/>
              </a:rPr>
              <a:t>Definition:</a:t>
            </a:r>
          </a:p>
          <a:p>
            <a:pPr algn="ctr"/>
            <a:r>
              <a:rPr lang="en-US" altLang="en-US" sz="2800">
                <a:latin typeface="Times New Roman" pitchFamily="18" charset="0"/>
              </a:rPr>
              <a:t>A database is a collection of related, logically coherent data used by the application </a:t>
            </a:r>
            <a:br>
              <a:rPr lang="en-US" altLang="en-US" sz="2800">
                <a:latin typeface="Times New Roman" pitchFamily="18" charset="0"/>
              </a:rPr>
            </a:br>
            <a:r>
              <a:rPr lang="en-US" altLang="en-US" sz="2800">
                <a:latin typeface="Times New Roman" pitchFamily="18" charset="0"/>
              </a:rPr>
              <a:t>programs in an organization.</a:t>
            </a:r>
          </a:p>
        </p:txBody>
      </p:sp>
      <p:grpSp>
        <p:nvGrpSpPr>
          <p:cNvPr id="8197" name="Group 7"/>
          <p:cNvGrpSpPr>
            <a:grpSpLocks/>
          </p:cNvGrpSpPr>
          <p:nvPr/>
        </p:nvGrpSpPr>
        <p:grpSpPr bwMode="auto">
          <a:xfrm>
            <a:off x="381000" y="2209800"/>
            <a:ext cx="685800" cy="615950"/>
            <a:chOff x="1200" y="1217"/>
            <a:chExt cx="720" cy="388"/>
          </a:xfrm>
        </p:grpSpPr>
        <p:pic>
          <p:nvPicPr>
            <p:cNvPr id="8198" name="Picture 8"/>
            <p:cNvPicPr>
              <a:picLocks noChangeAspect="1" noChangeArrowheads="1"/>
            </p:cNvPicPr>
            <p:nvPr/>
          </p:nvPicPr>
          <p:blipFill>
            <a:blip r:embed="rId3"/>
            <a:srcRect/>
            <a:stretch>
              <a:fillRect/>
            </a:stretch>
          </p:blipFill>
          <p:spPr bwMode="auto">
            <a:xfrm>
              <a:off x="1200" y="1248"/>
              <a:ext cx="720" cy="357"/>
            </a:xfrm>
            <a:prstGeom prst="rect">
              <a:avLst/>
            </a:prstGeom>
            <a:noFill/>
            <a:ln w="9525">
              <a:noFill/>
              <a:miter lim="800000"/>
              <a:headEnd/>
              <a:tailEnd/>
            </a:ln>
          </p:spPr>
        </p:pic>
        <p:sp>
          <p:nvSpPr>
            <p:cNvPr id="8199" name="Text Box 9"/>
            <p:cNvSpPr txBox="1">
              <a:spLocks noChangeArrowheads="1"/>
            </p:cNvSpPr>
            <p:nvPr/>
          </p:nvSpPr>
          <p:spPr bwMode="auto">
            <a:xfrm>
              <a:off x="1283" y="1217"/>
              <a:ext cx="400" cy="365"/>
            </a:xfrm>
            <a:prstGeom prst="rect">
              <a:avLst/>
            </a:prstGeom>
            <a:noFill/>
            <a:ln w="9525">
              <a:noFill/>
              <a:miter lim="800000"/>
              <a:headEnd/>
              <a:tailEnd/>
            </a:ln>
          </p:spPr>
          <p:txBody>
            <a:bodyPr wrap="none">
              <a:spAutoFit/>
            </a:bodyPr>
            <a:lstStyle/>
            <a:p>
              <a:r>
                <a:rPr lang="en-US" altLang="en-US" sz="2800">
                  <a:solidFill>
                    <a:schemeClr val="hlink"/>
                  </a:solidFill>
                  <a:latin typeface="Franklin Gothic Demi" pitchFamily="34" charset="0"/>
                </a:rPr>
                <a:t> </a:t>
              </a:r>
              <a:r>
                <a:rPr lang="en-US" altLang="en-US">
                  <a:solidFill>
                    <a:schemeClr val="hlink"/>
                  </a:solidFill>
                  <a:latin typeface="Franklin Gothic Demi" pitchFamily="34" charset="0"/>
                </a:rPr>
                <a:t>i</a:t>
              </a: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2"/>
          <p:cNvSpPr txBox="1">
            <a:spLocks noChangeArrowheads="1"/>
          </p:cNvSpPr>
          <p:nvPr/>
        </p:nvSpPr>
        <p:spPr bwMode="auto">
          <a:xfrm>
            <a:off x="0" y="0"/>
            <a:ext cx="1990725"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Difference</a:t>
            </a:r>
          </a:p>
        </p:txBody>
      </p:sp>
      <p:sp>
        <p:nvSpPr>
          <p:cNvPr id="63491" name="Rectangle 3"/>
          <p:cNvSpPr>
            <a:spLocks noChangeArrowheads="1"/>
          </p:cNvSpPr>
          <p:nvPr/>
        </p:nvSpPr>
        <p:spPr bwMode="auto">
          <a:xfrm>
            <a:off x="0" y="457200"/>
            <a:ext cx="8915400" cy="1373188"/>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The difference operation is applied to two relations with the same attributes. The tuples in the resulting relation are those that are in the first relation but not the second. </a:t>
            </a:r>
          </a:p>
        </p:txBody>
      </p:sp>
      <p:sp>
        <p:nvSpPr>
          <p:cNvPr id="63492" name="Text Box 4"/>
          <p:cNvSpPr txBox="1">
            <a:spLocks noChangeArrowheads="1"/>
          </p:cNvSpPr>
          <p:nvPr/>
        </p:nvSpPr>
        <p:spPr bwMode="auto">
          <a:xfrm>
            <a:off x="1447800" y="6324600"/>
            <a:ext cx="5632450" cy="461963"/>
          </a:xfrm>
          <a:prstGeom prst="rect">
            <a:avLst/>
          </a:prstGeom>
          <a:noFill/>
          <a:ln w="9525">
            <a:noFill/>
            <a:miter lim="800000"/>
            <a:headEnd/>
            <a:tailEnd/>
          </a:ln>
        </p:spPr>
        <p:txBody>
          <a:bodyPr wrap="none">
            <a:spAutoFit/>
          </a:bodyPr>
          <a:lstStyle/>
          <a:p>
            <a:r>
              <a:rPr lang="en-US" altLang="en-US" sz="2400">
                <a:solidFill>
                  <a:schemeClr val="folHlink"/>
                </a:solidFill>
                <a:latin typeface="Times New Roman" pitchFamily="18" charset="0"/>
              </a:rPr>
              <a:t>Figure 15  </a:t>
            </a:r>
            <a:r>
              <a:rPr lang="en-US" altLang="en-US" sz="2000">
                <a:latin typeface="Times New Roman" pitchFamily="18" charset="0"/>
              </a:rPr>
              <a:t>An example of a difference operation</a:t>
            </a:r>
          </a:p>
        </p:txBody>
      </p:sp>
      <p:pic>
        <p:nvPicPr>
          <p:cNvPr id="63493" name="Picture 6"/>
          <p:cNvPicPr>
            <a:picLocks noChangeAspect="1" noChangeArrowheads="1"/>
          </p:cNvPicPr>
          <p:nvPr/>
        </p:nvPicPr>
        <p:blipFill>
          <a:blip r:embed="rId3"/>
          <a:srcRect/>
          <a:stretch>
            <a:fillRect/>
          </a:stretch>
        </p:blipFill>
        <p:spPr bwMode="auto">
          <a:xfrm>
            <a:off x="3268663" y="1752600"/>
            <a:ext cx="2065337" cy="1547813"/>
          </a:xfrm>
          <a:prstGeom prst="rect">
            <a:avLst/>
          </a:prstGeom>
          <a:noFill/>
          <a:ln w="9525">
            <a:noFill/>
            <a:miter lim="800000"/>
            <a:headEnd/>
            <a:tailEnd/>
          </a:ln>
        </p:spPr>
      </p:pic>
      <p:pic>
        <p:nvPicPr>
          <p:cNvPr id="63494" name="Picture 7"/>
          <p:cNvPicPr>
            <a:picLocks noChangeAspect="1" noChangeArrowheads="1"/>
          </p:cNvPicPr>
          <p:nvPr/>
        </p:nvPicPr>
        <p:blipFill>
          <a:blip r:embed="rId4"/>
          <a:srcRect/>
          <a:stretch>
            <a:fillRect/>
          </a:stretch>
        </p:blipFill>
        <p:spPr bwMode="auto">
          <a:xfrm>
            <a:off x="609600" y="3429000"/>
            <a:ext cx="7615238" cy="2789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54466" name="Rectangle 2">
            <a:extLst>
              <a:ext uri="{FF2B5EF4-FFF2-40B4-BE49-F238E27FC236}">
                <a16:creationId xmlns:a16="http://schemas.microsoft.com/office/drawing/2014/main" xmlns="" id="{A544F77F-751A-4480-9FE9-6DF259932590}"/>
              </a:ext>
            </a:extLst>
          </p:cNvPr>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a:defRPr/>
            </a:pPr>
            <a:endParaRPr lang="en-GB">
              <a:effectLst>
                <a:outerShdw blurRad="38100" dist="38100" dir="2700000" algn="tl">
                  <a:srgbClr val="FFFFFF"/>
                </a:outerShdw>
              </a:effectLst>
              <a:latin typeface="Times New Roman" pitchFamily="18" charset="0"/>
            </a:endParaRPr>
          </a:p>
        </p:txBody>
      </p:sp>
      <p:sp>
        <p:nvSpPr>
          <p:cNvPr id="1854467" name="Text Box 3">
            <a:extLst>
              <a:ext uri="{FF2B5EF4-FFF2-40B4-BE49-F238E27FC236}">
                <a16:creationId xmlns:a16="http://schemas.microsoft.com/office/drawing/2014/main" xmlns="" id="{5B48BFAB-C23D-46C0-97D4-2540E77E90F8}"/>
              </a:ext>
            </a:extLst>
          </p:cNvPr>
          <p:cNvSpPr txBox="1">
            <a:spLocks noChangeArrowheads="1"/>
          </p:cNvSpPr>
          <p:nvPr/>
        </p:nvSpPr>
        <p:spPr bwMode="auto">
          <a:xfrm>
            <a:off x="228600" y="406400"/>
            <a:ext cx="4549775" cy="584200"/>
          </a:xfrm>
          <a:prstGeom prst="rect">
            <a:avLst/>
          </a:prstGeom>
          <a:noFill/>
          <a:ln w="9525">
            <a:noFill/>
            <a:miter lim="800000"/>
            <a:headEnd/>
            <a:tailEnd/>
          </a:ln>
          <a:effectLst/>
        </p:spPr>
        <p:txBody>
          <a:bodyPr wrap="none">
            <a:spAutoFit/>
          </a:bodyPr>
          <a:lstStyle/>
          <a:p>
            <a:pPr>
              <a:defRPr/>
            </a:pPr>
            <a:r>
              <a:rPr lang="en-US" dirty="0">
                <a:effectLst>
                  <a:outerShdw blurRad="38100" dist="38100" dir="2700000" algn="tl">
                    <a:srgbClr val="C0C0C0"/>
                  </a:outerShdw>
                </a:effectLst>
                <a:latin typeface="Times" pitchFamily="18" charset="0"/>
              </a:rPr>
              <a:t>7   DATABASE DESIGN</a:t>
            </a:r>
          </a:p>
        </p:txBody>
      </p:sp>
      <p:sp>
        <p:nvSpPr>
          <p:cNvPr id="65540" name="Text Box 4"/>
          <p:cNvSpPr txBox="1">
            <a:spLocks noChangeArrowheads="1"/>
          </p:cNvSpPr>
          <p:nvPr/>
        </p:nvSpPr>
        <p:spPr bwMode="auto">
          <a:xfrm>
            <a:off x="8229600" y="6400800"/>
            <a:ext cx="184150" cy="366713"/>
          </a:xfrm>
          <a:prstGeom prst="rect">
            <a:avLst/>
          </a:prstGeom>
          <a:noFill/>
          <a:ln w="9525">
            <a:noFill/>
            <a:miter lim="800000"/>
            <a:headEnd/>
            <a:tailEnd/>
          </a:ln>
        </p:spPr>
        <p:txBody>
          <a:bodyPr wrap="none">
            <a:spAutoFit/>
          </a:bodyPr>
          <a:lstStyle/>
          <a:p>
            <a:endParaRPr lang="en-GB" altLang="en-US" sz="1800">
              <a:latin typeface="Times New Roman" pitchFamily="18" charset="0"/>
            </a:endParaRPr>
          </a:p>
        </p:txBody>
      </p:sp>
      <p:sp>
        <p:nvSpPr>
          <p:cNvPr id="1854469" name="Rectangle 5">
            <a:extLst>
              <a:ext uri="{FF2B5EF4-FFF2-40B4-BE49-F238E27FC236}">
                <a16:creationId xmlns:a16="http://schemas.microsoft.com/office/drawing/2014/main" xmlns="" id="{29207B9F-A451-4497-8A1C-52138C13B9A2}"/>
              </a:ext>
            </a:extLst>
          </p:cNvPr>
          <p:cNvSpPr>
            <a:spLocks noChangeArrowheads="1"/>
          </p:cNvSpPr>
          <p:nvPr/>
        </p:nvSpPr>
        <p:spPr bwMode="auto">
          <a:xfrm>
            <a:off x="228600" y="1736725"/>
            <a:ext cx="8229600" cy="3081338"/>
          </a:xfrm>
          <a:prstGeom prst="rect">
            <a:avLst/>
          </a:prstGeom>
          <a:noFill/>
          <a:ln w="9525">
            <a:noFill/>
            <a:miter lim="800000"/>
            <a:headEnd/>
            <a:tailEnd/>
          </a:ln>
          <a:effectLst/>
        </p:spPr>
        <p:txBody>
          <a:bodyPr anchor="ctr">
            <a:spAutoFit/>
          </a:bodyPr>
          <a:lstStyle/>
          <a:p>
            <a:pPr algn="just" eaLnBrk="1" hangingPunct="1">
              <a:defRPr/>
            </a:pPr>
            <a:r>
              <a:rPr lang="en-US" sz="2800" b="0">
                <a:effectLst>
                  <a:outerShdw blurRad="38100" dist="38100" dir="2700000" algn="tl">
                    <a:srgbClr val="C0C0C0"/>
                  </a:outerShdw>
                </a:effectLst>
                <a:latin typeface="Times New Roman" pitchFamily="18" charset="0"/>
              </a:rPr>
              <a:t>The design of any database is a lengthy and involved task that can only be done through a step-by-step process. The first step normally involves interviewing potential users of the database. The second step is to build an </a:t>
            </a:r>
            <a:r>
              <a:rPr lang="en-US" sz="2800">
                <a:solidFill>
                  <a:schemeClr val="folHlink"/>
                </a:solidFill>
                <a:effectLst>
                  <a:outerShdw blurRad="38100" dist="38100" dir="2700000" algn="tl">
                    <a:srgbClr val="C0C0C0"/>
                  </a:outerShdw>
                </a:effectLst>
                <a:latin typeface="Times New Roman" pitchFamily="18" charset="0"/>
              </a:rPr>
              <a:t>entity-relationship model (ERM)</a:t>
            </a:r>
            <a:r>
              <a:rPr lang="en-US" sz="2800" b="0">
                <a:effectLst>
                  <a:outerShdw blurRad="38100" dist="38100" dir="2700000" algn="tl">
                    <a:srgbClr val="C0C0C0"/>
                  </a:outerShdw>
                </a:effectLst>
                <a:latin typeface="Times New Roman" pitchFamily="18" charset="0"/>
              </a:rPr>
              <a:t> that defines the entities, the attributes of those entities and the relationship between those entities.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Box 2"/>
          <p:cNvSpPr txBox="1">
            <a:spLocks noChangeArrowheads="1"/>
          </p:cNvSpPr>
          <p:nvPr/>
        </p:nvSpPr>
        <p:spPr bwMode="auto">
          <a:xfrm>
            <a:off x="0" y="0"/>
            <a:ext cx="6119813"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Entity-relationship models (ERM)</a:t>
            </a:r>
          </a:p>
        </p:txBody>
      </p:sp>
      <p:sp>
        <p:nvSpPr>
          <p:cNvPr id="67587" name="Rectangle 3"/>
          <p:cNvSpPr>
            <a:spLocks noChangeArrowheads="1"/>
          </p:cNvSpPr>
          <p:nvPr/>
        </p:nvSpPr>
        <p:spPr bwMode="auto">
          <a:xfrm>
            <a:off x="0" y="685800"/>
            <a:ext cx="8915400" cy="2227263"/>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In this step, the database designer creates an </a:t>
            </a:r>
            <a:r>
              <a:rPr lang="en-US" altLang="en-US" sz="2800">
                <a:solidFill>
                  <a:schemeClr val="folHlink"/>
                </a:solidFill>
                <a:latin typeface="Times New Roman" pitchFamily="18" charset="0"/>
              </a:rPr>
              <a:t>entity-relationship (E-R) diagram</a:t>
            </a:r>
            <a:r>
              <a:rPr lang="en-US" altLang="en-US" sz="2800" b="0">
                <a:latin typeface="Times New Roman" pitchFamily="18" charset="0"/>
              </a:rPr>
              <a:t> to show the entities for which information needs to be stored and the relationship between those entities. E-R diagrams uses several geometric shapes, but we use only a few of them here:</a:t>
            </a:r>
          </a:p>
        </p:txBody>
      </p:sp>
      <p:sp>
        <p:nvSpPr>
          <p:cNvPr id="67588" name="Rectangle 4"/>
          <p:cNvSpPr>
            <a:spLocks noChangeArrowheads="1"/>
          </p:cNvSpPr>
          <p:nvPr/>
        </p:nvSpPr>
        <p:spPr bwMode="auto">
          <a:xfrm>
            <a:off x="152400" y="3335338"/>
            <a:ext cx="8915400" cy="2613025"/>
          </a:xfrm>
          <a:prstGeom prst="rect">
            <a:avLst/>
          </a:prstGeom>
          <a:solidFill>
            <a:schemeClr val="bg1"/>
          </a:solidFill>
          <a:ln w="9525">
            <a:noFill/>
            <a:miter lim="800000"/>
            <a:headEnd/>
            <a:tailEnd/>
          </a:ln>
        </p:spPr>
        <p:txBody>
          <a:bodyPr>
            <a:spAutoFit/>
          </a:bodyPr>
          <a:lstStyle/>
          <a:p>
            <a:pPr algn="just">
              <a:spcAft>
                <a:spcPct val="30000"/>
              </a:spcAft>
            </a:pPr>
            <a:r>
              <a:rPr lang="en-US" altLang="en-US" sz="2800" b="0">
                <a:latin typeface="Times New Roman" pitchFamily="18" charset="0"/>
              </a:rPr>
              <a:t>❑ Rectangles represent entity sets</a:t>
            </a:r>
          </a:p>
          <a:p>
            <a:pPr algn="just">
              <a:spcAft>
                <a:spcPct val="30000"/>
              </a:spcAft>
            </a:pPr>
            <a:r>
              <a:rPr lang="en-US" altLang="en-US" sz="2800" b="0">
                <a:latin typeface="Times New Roman" pitchFamily="18" charset="0"/>
              </a:rPr>
              <a:t>❑ Ellipses represent attributes</a:t>
            </a:r>
          </a:p>
          <a:p>
            <a:pPr algn="just">
              <a:spcAft>
                <a:spcPct val="30000"/>
              </a:spcAft>
            </a:pPr>
            <a:r>
              <a:rPr lang="en-US" altLang="en-US" sz="2800" b="0">
                <a:latin typeface="Times New Roman" pitchFamily="18" charset="0"/>
              </a:rPr>
              <a:t>❑ Diamonds represent relationship sets</a:t>
            </a:r>
          </a:p>
          <a:p>
            <a:pPr algn="just">
              <a:spcAft>
                <a:spcPct val="30000"/>
              </a:spcAft>
              <a:buFont typeface="Wingdings" pitchFamily="2" charset="2"/>
              <a:buChar char="q"/>
            </a:pPr>
            <a:r>
              <a:rPr lang="en-US" altLang="en-US" sz="2800" b="0">
                <a:latin typeface="Times New Roman" pitchFamily="18" charset="0"/>
              </a:rPr>
              <a:t> Lines link attributes to entity sets and link entity sets to</a:t>
            </a:r>
            <a:br>
              <a:rPr lang="en-US" altLang="en-US" sz="2800" b="0">
                <a:latin typeface="Times New Roman" pitchFamily="18" charset="0"/>
              </a:rPr>
            </a:br>
            <a:r>
              <a:rPr lang="en-US" altLang="en-US" sz="2800" b="0">
                <a:latin typeface="Times New Roman" pitchFamily="18" charset="0"/>
              </a:rPr>
              <a:t>     relationships sets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Box 2"/>
          <p:cNvSpPr txBox="1">
            <a:spLocks noChangeArrowheads="1"/>
          </p:cNvSpPr>
          <p:nvPr/>
        </p:nvSpPr>
        <p:spPr bwMode="auto">
          <a:xfrm>
            <a:off x="76200" y="152400"/>
            <a:ext cx="1577975" cy="461963"/>
          </a:xfrm>
          <a:prstGeom prst="rect">
            <a:avLst/>
          </a:prstGeom>
          <a:solidFill>
            <a:schemeClr val="folHlink"/>
          </a:solidFill>
          <a:ln w="9525">
            <a:noFill/>
            <a:miter lim="800000"/>
            <a:headEnd/>
            <a:tailEnd/>
          </a:ln>
        </p:spPr>
        <p:txBody>
          <a:bodyPr wrap="none">
            <a:spAutoFit/>
          </a:bodyPr>
          <a:lstStyle/>
          <a:p>
            <a:r>
              <a:rPr lang="en-US" altLang="en-US" sz="2400">
                <a:solidFill>
                  <a:schemeClr val="bg1"/>
                </a:solidFill>
                <a:latin typeface="Times New Roman" pitchFamily="18" charset="0"/>
              </a:rPr>
              <a:t>Example 1</a:t>
            </a:r>
            <a:endParaRPr lang="en-US" altLang="en-US" sz="2000" i="1">
              <a:solidFill>
                <a:schemeClr val="bg1"/>
              </a:solidFill>
              <a:latin typeface="Times New Roman" pitchFamily="18" charset="0"/>
            </a:endParaRPr>
          </a:p>
        </p:txBody>
      </p:sp>
      <p:sp>
        <p:nvSpPr>
          <p:cNvPr id="1858563" name="Rectangle 3">
            <a:extLst>
              <a:ext uri="{FF2B5EF4-FFF2-40B4-BE49-F238E27FC236}">
                <a16:creationId xmlns:a16="http://schemas.microsoft.com/office/drawing/2014/main" xmlns="" id="{140DAE74-3AFC-4A24-BD6B-7CFA4E1BCE05}"/>
              </a:ext>
            </a:extLst>
          </p:cNvPr>
          <p:cNvSpPr>
            <a:spLocks noChangeArrowheads="1"/>
          </p:cNvSpPr>
          <p:nvPr/>
        </p:nvSpPr>
        <p:spPr bwMode="auto">
          <a:xfrm>
            <a:off x="76200" y="685800"/>
            <a:ext cx="8229600" cy="822325"/>
          </a:xfrm>
          <a:prstGeom prst="rect">
            <a:avLst/>
          </a:prstGeom>
          <a:noFill/>
          <a:ln w="9525">
            <a:noFill/>
            <a:miter lim="800000"/>
            <a:headEnd/>
            <a:tailEnd/>
          </a:ln>
          <a:effectLst/>
        </p:spPr>
        <p:txBody>
          <a:bodyPr anchor="ctr">
            <a:spAutoFit/>
          </a:bodyPr>
          <a:lstStyle/>
          <a:p>
            <a:pPr algn="just" eaLnBrk="1" hangingPunct="1">
              <a:defRPr/>
            </a:pPr>
            <a:r>
              <a:rPr lang="en-US" sz="2400" b="0">
                <a:effectLst>
                  <a:outerShdw blurRad="38100" dist="38100" dir="2700000" algn="tl">
                    <a:srgbClr val="C0C0C0"/>
                  </a:outerShdw>
                </a:effectLst>
                <a:latin typeface="Times New Roman" pitchFamily="18" charset="0"/>
              </a:rPr>
              <a:t>Figure 14.16 shows a very simple E-R diagram with three entity sets, their attributes and the relationship between the entity sets.</a:t>
            </a:r>
          </a:p>
        </p:txBody>
      </p:sp>
      <p:sp>
        <p:nvSpPr>
          <p:cNvPr id="69636" name="Text Box 5"/>
          <p:cNvSpPr txBox="1">
            <a:spLocks noChangeArrowheads="1"/>
          </p:cNvSpPr>
          <p:nvPr/>
        </p:nvSpPr>
        <p:spPr bwMode="auto">
          <a:xfrm>
            <a:off x="685800" y="6019800"/>
            <a:ext cx="7673975" cy="461963"/>
          </a:xfrm>
          <a:prstGeom prst="rect">
            <a:avLst/>
          </a:prstGeom>
          <a:noFill/>
          <a:ln w="9525">
            <a:noFill/>
            <a:miter lim="800000"/>
            <a:headEnd/>
            <a:tailEnd/>
          </a:ln>
        </p:spPr>
        <p:txBody>
          <a:bodyPr wrap="none">
            <a:spAutoFit/>
          </a:bodyPr>
          <a:lstStyle/>
          <a:p>
            <a:r>
              <a:rPr lang="en-US" altLang="en-US" sz="2400">
                <a:solidFill>
                  <a:schemeClr val="folHlink"/>
                </a:solidFill>
                <a:latin typeface="Times New Roman" pitchFamily="18" charset="0"/>
              </a:rPr>
              <a:t>Figure 16  </a:t>
            </a:r>
            <a:r>
              <a:rPr lang="en-US" altLang="en-US" sz="2000">
                <a:latin typeface="Times New Roman" pitchFamily="18" charset="0"/>
              </a:rPr>
              <a:t>Entities, attributes and relationships in an E-R diagram</a:t>
            </a:r>
          </a:p>
        </p:txBody>
      </p:sp>
      <p:pic>
        <p:nvPicPr>
          <p:cNvPr id="69637" name="Picture 6"/>
          <p:cNvPicPr>
            <a:picLocks noChangeAspect="1" noChangeArrowheads="1"/>
          </p:cNvPicPr>
          <p:nvPr/>
        </p:nvPicPr>
        <p:blipFill>
          <a:blip r:embed="rId3"/>
          <a:srcRect/>
          <a:stretch>
            <a:fillRect/>
          </a:stretch>
        </p:blipFill>
        <p:spPr bwMode="auto">
          <a:xfrm>
            <a:off x="557213" y="2057400"/>
            <a:ext cx="8281987" cy="3533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Box 2"/>
          <p:cNvSpPr txBox="1">
            <a:spLocks noChangeArrowheads="1"/>
          </p:cNvSpPr>
          <p:nvPr/>
        </p:nvSpPr>
        <p:spPr bwMode="auto">
          <a:xfrm>
            <a:off x="0" y="0"/>
            <a:ext cx="5737225"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From E-R diagrams to relations</a:t>
            </a:r>
          </a:p>
        </p:txBody>
      </p:sp>
      <p:sp>
        <p:nvSpPr>
          <p:cNvPr id="71683" name="Rectangle 3"/>
          <p:cNvSpPr>
            <a:spLocks noChangeArrowheads="1"/>
          </p:cNvSpPr>
          <p:nvPr/>
        </p:nvSpPr>
        <p:spPr bwMode="auto">
          <a:xfrm>
            <a:off x="76200" y="533400"/>
            <a:ext cx="8915400" cy="946150"/>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After the E-R diagram has been finalized, relations (tables) in the relational database can be created.</a:t>
            </a:r>
          </a:p>
        </p:txBody>
      </p:sp>
      <p:sp>
        <p:nvSpPr>
          <p:cNvPr id="71684" name="Text Box 5"/>
          <p:cNvSpPr txBox="1">
            <a:spLocks noChangeArrowheads="1"/>
          </p:cNvSpPr>
          <p:nvPr/>
        </p:nvSpPr>
        <p:spPr bwMode="auto">
          <a:xfrm>
            <a:off x="76200" y="2332038"/>
            <a:ext cx="3749675" cy="519112"/>
          </a:xfrm>
          <a:prstGeom prst="rect">
            <a:avLst/>
          </a:prstGeom>
          <a:noFill/>
          <a:ln w="9525">
            <a:noFill/>
            <a:miter lim="800000"/>
            <a:headEnd/>
            <a:tailEnd/>
          </a:ln>
        </p:spPr>
        <p:txBody>
          <a:bodyPr wrap="none">
            <a:spAutoFit/>
          </a:bodyPr>
          <a:lstStyle/>
          <a:p>
            <a:r>
              <a:rPr lang="en-US" altLang="en-US" sz="2800">
                <a:solidFill>
                  <a:srgbClr val="660066"/>
                </a:solidFill>
                <a:latin typeface="Times New Roman" pitchFamily="18" charset="0"/>
              </a:rPr>
              <a:t>Relations for entity sets</a:t>
            </a:r>
          </a:p>
        </p:txBody>
      </p:sp>
      <p:sp>
        <p:nvSpPr>
          <p:cNvPr id="71685" name="Rectangle 6"/>
          <p:cNvSpPr>
            <a:spLocks noChangeArrowheads="1"/>
          </p:cNvSpPr>
          <p:nvPr/>
        </p:nvSpPr>
        <p:spPr bwMode="auto">
          <a:xfrm>
            <a:off x="152400" y="2817813"/>
            <a:ext cx="8915400" cy="1373187"/>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For each entity set in the E-R diagram, we create a relation (table) in which there are </a:t>
            </a:r>
            <a:r>
              <a:rPr lang="en-US" altLang="en-US" sz="2800" b="0" i="1">
                <a:latin typeface="Times New Roman" pitchFamily="18" charset="0"/>
              </a:rPr>
              <a:t>n</a:t>
            </a:r>
            <a:r>
              <a:rPr lang="en-US" altLang="en-US" sz="2800" b="0">
                <a:latin typeface="Times New Roman" pitchFamily="18" charset="0"/>
              </a:rPr>
              <a:t> columns related to the </a:t>
            </a:r>
            <a:r>
              <a:rPr lang="en-US" altLang="en-US" sz="2800" b="0" i="1">
                <a:latin typeface="Times New Roman" pitchFamily="18" charset="0"/>
              </a:rPr>
              <a:t>n</a:t>
            </a:r>
            <a:r>
              <a:rPr lang="en-US" altLang="en-US" sz="2800" b="0">
                <a:latin typeface="Times New Roman" pitchFamily="18" charset="0"/>
              </a:rPr>
              <a:t> attributes defined for that set.</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Box 2"/>
          <p:cNvSpPr txBox="1">
            <a:spLocks noChangeArrowheads="1"/>
          </p:cNvSpPr>
          <p:nvPr/>
        </p:nvSpPr>
        <p:spPr bwMode="auto">
          <a:xfrm>
            <a:off x="76200" y="152400"/>
            <a:ext cx="1577975" cy="461963"/>
          </a:xfrm>
          <a:prstGeom prst="rect">
            <a:avLst/>
          </a:prstGeom>
          <a:solidFill>
            <a:schemeClr val="folHlink"/>
          </a:solidFill>
          <a:ln w="9525">
            <a:noFill/>
            <a:miter lim="800000"/>
            <a:headEnd/>
            <a:tailEnd/>
          </a:ln>
        </p:spPr>
        <p:txBody>
          <a:bodyPr wrap="none">
            <a:spAutoFit/>
          </a:bodyPr>
          <a:lstStyle/>
          <a:p>
            <a:r>
              <a:rPr lang="en-US" altLang="en-US" sz="2400">
                <a:solidFill>
                  <a:schemeClr val="bg1"/>
                </a:solidFill>
                <a:latin typeface="Times New Roman" pitchFamily="18" charset="0"/>
              </a:rPr>
              <a:t>Example 2</a:t>
            </a:r>
            <a:endParaRPr lang="en-US" altLang="en-US" sz="2000" i="1">
              <a:solidFill>
                <a:schemeClr val="bg1"/>
              </a:solidFill>
              <a:latin typeface="Times New Roman" pitchFamily="18" charset="0"/>
            </a:endParaRPr>
          </a:p>
        </p:txBody>
      </p:sp>
      <p:sp>
        <p:nvSpPr>
          <p:cNvPr id="1862659" name="Rectangle 3">
            <a:extLst>
              <a:ext uri="{FF2B5EF4-FFF2-40B4-BE49-F238E27FC236}">
                <a16:creationId xmlns:a16="http://schemas.microsoft.com/office/drawing/2014/main" xmlns="" id="{4994CBD6-5C60-46CB-AACF-F67FFB17CC6D}"/>
              </a:ext>
            </a:extLst>
          </p:cNvPr>
          <p:cNvSpPr>
            <a:spLocks noChangeArrowheads="1"/>
          </p:cNvSpPr>
          <p:nvPr/>
        </p:nvSpPr>
        <p:spPr bwMode="auto">
          <a:xfrm>
            <a:off x="76200" y="685800"/>
            <a:ext cx="8229600" cy="822325"/>
          </a:xfrm>
          <a:prstGeom prst="rect">
            <a:avLst/>
          </a:prstGeom>
          <a:noFill/>
          <a:ln w="9525">
            <a:noFill/>
            <a:miter lim="800000"/>
            <a:headEnd/>
            <a:tailEnd/>
          </a:ln>
          <a:effectLst/>
        </p:spPr>
        <p:txBody>
          <a:bodyPr anchor="ctr">
            <a:spAutoFit/>
          </a:bodyPr>
          <a:lstStyle/>
          <a:p>
            <a:pPr algn="just" eaLnBrk="1" hangingPunct="1">
              <a:defRPr/>
            </a:pPr>
            <a:r>
              <a:rPr lang="en-US" sz="2400" b="0">
                <a:effectLst>
                  <a:outerShdw blurRad="38100" dist="38100" dir="2700000" algn="tl">
                    <a:srgbClr val="C0C0C0"/>
                  </a:outerShdw>
                </a:effectLst>
                <a:latin typeface="Times New Roman" pitchFamily="18" charset="0"/>
              </a:rPr>
              <a:t>We can have three relations (tables), one for each entity set defined in Figure 14.16, as shown in Figure 14.17.</a:t>
            </a:r>
          </a:p>
        </p:txBody>
      </p:sp>
      <p:sp>
        <p:nvSpPr>
          <p:cNvPr id="73732" name="Text Box 4"/>
          <p:cNvSpPr txBox="1">
            <a:spLocks noChangeArrowheads="1"/>
          </p:cNvSpPr>
          <p:nvPr/>
        </p:nvSpPr>
        <p:spPr bwMode="auto">
          <a:xfrm>
            <a:off x="1371600" y="6019800"/>
            <a:ext cx="5754688" cy="461963"/>
          </a:xfrm>
          <a:prstGeom prst="rect">
            <a:avLst/>
          </a:prstGeom>
          <a:noFill/>
          <a:ln w="9525">
            <a:noFill/>
            <a:miter lim="800000"/>
            <a:headEnd/>
            <a:tailEnd/>
          </a:ln>
        </p:spPr>
        <p:txBody>
          <a:bodyPr wrap="none">
            <a:spAutoFit/>
          </a:bodyPr>
          <a:lstStyle/>
          <a:p>
            <a:r>
              <a:rPr lang="en-US" altLang="en-US" sz="2400">
                <a:solidFill>
                  <a:schemeClr val="folHlink"/>
                </a:solidFill>
                <a:latin typeface="Times New Roman" pitchFamily="18" charset="0"/>
              </a:rPr>
              <a:t>Figure 17  </a:t>
            </a:r>
            <a:r>
              <a:rPr lang="en-US" altLang="en-US" sz="2000">
                <a:latin typeface="Times New Roman" pitchFamily="18" charset="0"/>
              </a:rPr>
              <a:t>Relations for entity set in Figure 14.16</a:t>
            </a:r>
          </a:p>
        </p:txBody>
      </p:sp>
      <p:pic>
        <p:nvPicPr>
          <p:cNvPr id="73733" name="Picture 5"/>
          <p:cNvPicPr>
            <a:picLocks noChangeAspect="1" noChangeArrowheads="1"/>
          </p:cNvPicPr>
          <p:nvPr/>
        </p:nvPicPr>
        <p:blipFill>
          <a:blip r:embed="rId3"/>
          <a:srcRect/>
          <a:stretch>
            <a:fillRect/>
          </a:stretch>
        </p:blipFill>
        <p:spPr bwMode="auto">
          <a:xfrm>
            <a:off x="319088" y="2895600"/>
            <a:ext cx="8291512" cy="1328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4"/>
          <p:cNvSpPr txBox="1">
            <a:spLocks noChangeArrowheads="1"/>
          </p:cNvSpPr>
          <p:nvPr/>
        </p:nvSpPr>
        <p:spPr bwMode="auto">
          <a:xfrm>
            <a:off x="76200" y="304800"/>
            <a:ext cx="4697413" cy="519113"/>
          </a:xfrm>
          <a:prstGeom prst="rect">
            <a:avLst/>
          </a:prstGeom>
          <a:noFill/>
          <a:ln w="9525">
            <a:noFill/>
            <a:miter lim="800000"/>
            <a:headEnd/>
            <a:tailEnd/>
          </a:ln>
        </p:spPr>
        <p:txBody>
          <a:bodyPr wrap="none">
            <a:spAutoFit/>
          </a:bodyPr>
          <a:lstStyle/>
          <a:p>
            <a:r>
              <a:rPr lang="en-US" altLang="en-US" sz="2800">
                <a:solidFill>
                  <a:srgbClr val="660066"/>
                </a:solidFill>
                <a:latin typeface="Times New Roman" pitchFamily="18" charset="0"/>
              </a:rPr>
              <a:t>Relations for relationship sets</a:t>
            </a:r>
          </a:p>
        </p:txBody>
      </p:sp>
      <p:sp>
        <p:nvSpPr>
          <p:cNvPr id="75779" name="Rectangle 5"/>
          <p:cNvSpPr>
            <a:spLocks noChangeArrowheads="1"/>
          </p:cNvSpPr>
          <p:nvPr/>
        </p:nvSpPr>
        <p:spPr bwMode="auto">
          <a:xfrm>
            <a:off x="152400" y="914400"/>
            <a:ext cx="8915400" cy="2227263"/>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For each relationship set in the E-R diagram, we create a relation (table). This relation has one column for the key of each entity set involved in this relationship and also one column for each attribute of the relationship itself if the relationship has attributes (not in our case).</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2"/>
          <p:cNvSpPr txBox="1">
            <a:spLocks noChangeArrowheads="1"/>
          </p:cNvSpPr>
          <p:nvPr/>
        </p:nvSpPr>
        <p:spPr bwMode="auto">
          <a:xfrm>
            <a:off x="112713" y="152400"/>
            <a:ext cx="1577975" cy="461963"/>
          </a:xfrm>
          <a:prstGeom prst="rect">
            <a:avLst/>
          </a:prstGeom>
          <a:solidFill>
            <a:schemeClr val="folHlink"/>
          </a:solidFill>
          <a:ln w="9525">
            <a:noFill/>
            <a:miter lim="800000"/>
            <a:headEnd/>
            <a:tailEnd/>
          </a:ln>
        </p:spPr>
        <p:txBody>
          <a:bodyPr wrap="none">
            <a:spAutoFit/>
          </a:bodyPr>
          <a:lstStyle/>
          <a:p>
            <a:r>
              <a:rPr lang="en-US" altLang="en-US" sz="2400">
                <a:solidFill>
                  <a:schemeClr val="bg1"/>
                </a:solidFill>
                <a:latin typeface="Times New Roman" pitchFamily="18" charset="0"/>
              </a:rPr>
              <a:t>Example 3</a:t>
            </a:r>
            <a:endParaRPr lang="en-US" altLang="en-US" sz="2000" i="1">
              <a:solidFill>
                <a:schemeClr val="bg1"/>
              </a:solidFill>
              <a:latin typeface="Times New Roman" pitchFamily="18" charset="0"/>
            </a:endParaRPr>
          </a:p>
        </p:txBody>
      </p:sp>
      <p:sp>
        <p:nvSpPr>
          <p:cNvPr id="1868803" name="Rectangle 3">
            <a:extLst>
              <a:ext uri="{FF2B5EF4-FFF2-40B4-BE49-F238E27FC236}">
                <a16:creationId xmlns:a16="http://schemas.microsoft.com/office/drawing/2014/main" xmlns="" id="{70FAAB40-1CA0-4B41-AD69-315D80E5E545}"/>
              </a:ext>
            </a:extLst>
          </p:cNvPr>
          <p:cNvSpPr>
            <a:spLocks noChangeArrowheads="1"/>
          </p:cNvSpPr>
          <p:nvPr/>
        </p:nvSpPr>
        <p:spPr bwMode="auto">
          <a:xfrm>
            <a:off x="76200" y="809625"/>
            <a:ext cx="8229600" cy="1552575"/>
          </a:xfrm>
          <a:prstGeom prst="rect">
            <a:avLst/>
          </a:prstGeom>
          <a:noFill/>
          <a:ln w="9525">
            <a:noFill/>
            <a:miter lim="800000"/>
            <a:headEnd/>
            <a:tailEnd/>
          </a:ln>
          <a:effectLst/>
        </p:spPr>
        <p:txBody>
          <a:bodyPr anchor="ctr">
            <a:spAutoFit/>
          </a:bodyPr>
          <a:lstStyle/>
          <a:p>
            <a:pPr algn="just" eaLnBrk="1" hangingPunct="1">
              <a:defRPr/>
            </a:pPr>
            <a:r>
              <a:rPr lang="en-US" sz="2400" b="0">
                <a:effectLst>
                  <a:outerShdw blurRad="38100" dist="38100" dir="2700000" algn="tl">
                    <a:srgbClr val="C0C0C0"/>
                  </a:outerShdw>
                </a:effectLst>
                <a:latin typeface="Times New Roman" pitchFamily="18" charset="0"/>
              </a:rPr>
              <a:t>There are two relationship sets in Figure 14.16, teaches and takes, each connected to two entity sets. The relations for these relationship sets are added to the previous relations for the entity set and shown in Figure 14.18.</a:t>
            </a:r>
          </a:p>
        </p:txBody>
      </p:sp>
      <p:sp>
        <p:nvSpPr>
          <p:cNvPr id="77828" name="Text Box 4"/>
          <p:cNvSpPr txBox="1">
            <a:spLocks noChangeArrowheads="1"/>
          </p:cNvSpPr>
          <p:nvPr/>
        </p:nvSpPr>
        <p:spPr bwMode="auto">
          <a:xfrm>
            <a:off x="1371600" y="6019800"/>
            <a:ext cx="6199188" cy="461963"/>
          </a:xfrm>
          <a:prstGeom prst="rect">
            <a:avLst/>
          </a:prstGeom>
          <a:noFill/>
          <a:ln w="9525">
            <a:noFill/>
            <a:miter lim="800000"/>
            <a:headEnd/>
            <a:tailEnd/>
          </a:ln>
        </p:spPr>
        <p:txBody>
          <a:bodyPr wrap="none">
            <a:spAutoFit/>
          </a:bodyPr>
          <a:lstStyle/>
          <a:p>
            <a:r>
              <a:rPr lang="en-US" altLang="en-US" sz="2400">
                <a:solidFill>
                  <a:schemeClr val="folHlink"/>
                </a:solidFill>
                <a:latin typeface="Times New Roman" pitchFamily="18" charset="0"/>
              </a:rPr>
              <a:t>Figure 18  </a:t>
            </a:r>
            <a:r>
              <a:rPr lang="en-US" altLang="en-US" sz="2000">
                <a:latin typeface="Times New Roman" pitchFamily="18" charset="0"/>
              </a:rPr>
              <a:t>Relations for E-R diagram in Figure 14.16</a:t>
            </a:r>
          </a:p>
        </p:txBody>
      </p:sp>
      <p:pic>
        <p:nvPicPr>
          <p:cNvPr id="77829" name="Picture 5"/>
          <p:cNvPicPr>
            <a:picLocks noChangeAspect="1" noChangeArrowheads="1"/>
          </p:cNvPicPr>
          <p:nvPr/>
        </p:nvPicPr>
        <p:blipFill>
          <a:blip r:embed="rId3"/>
          <a:srcRect/>
          <a:stretch>
            <a:fillRect/>
          </a:stretch>
        </p:blipFill>
        <p:spPr bwMode="auto">
          <a:xfrm>
            <a:off x="152400" y="2743200"/>
            <a:ext cx="8729663" cy="3003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0" y="0"/>
            <a:ext cx="4451350" cy="579438"/>
          </a:xfrm>
          <a:prstGeom prst="rect">
            <a:avLst/>
          </a:prstGeom>
          <a:noFill/>
          <a:ln w="9525">
            <a:noFill/>
            <a:miter lim="800000"/>
            <a:headEnd/>
            <a:tailEnd/>
          </a:ln>
        </p:spPr>
        <p:txBody>
          <a:bodyPr wrap="none">
            <a:spAutoFit/>
          </a:bodyPr>
          <a:lstStyle/>
          <a:p>
            <a:r>
              <a:rPr lang="en-US" altLang="en-US">
                <a:solidFill>
                  <a:schemeClr val="hlink"/>
                </a:solidFill>
                <a:latin typeface="Times New Roman" pitchFamily="18" charset="0"/>
              </a:rPr>
              <a:t>Advantages of databases</a:t>
            </a:r>
          </a:p>
        </p:txBody>
      </p:sp>
      <p:sp>
        <p:nvSpPr>
          <p:cNvPr id="10243" name="Rectangle 3"/>
          <p:cNvSpPr>
            <a:spLocks noChangeArrowheads="1"/>
          </p:cNvSpPr>
          <p:nvPr/>
        </p:nvSpPr>
        <p:spPr bwMode="auto">
          <a:xfrm>
            <a:off x="0" y="685800"/>
            <a:ext cx="8915400" cy="946150"/>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Comparing the flat-file system, we can mention several advantages for a database system.</a:t>
            </a:r>
          </a:p>
        </p:txBody>
      </p:sp>
      <p:sp>
        <p:nvSpPr>
          <p:cNvPr id="10244" name="Text Box 8"/>
          <p:cNvSpPr txBox="1">
            <a:spLocks noChangeArrowheads="1"/>
          </p:cNvSpPr>
          <p:nvPr/>
        </p:nvSpPr>
        <p:spPr bwMode="auto">
          <a:xfrm>
            <a:off x="152400" y="1828800"/>
            <a:ext cx="5181600" cy="519113"/>
          </a:xfrm>
          <a:prstGeom prst="rect">
            <a:avLst/>
          </a:prstGeom>
          <a:noFill/>
          <a:ln w="9525">
            <a:noFill/>
            <a:miter lim="800000"/>
            <a:headEnd/>
            <a:tailEnd/>
          </a:ln>
        </p:spPr>
        <p:txBody>
          <a:bodyPr>
            <a:spAutoFit/>
          </a:bodyPr>
          <a:lstStyle/>
          <a:p>
            <a:r>
              <a:rPr lang="en-US" altLang="en-US" sz="2800">
                <a:solidFill>
                  <a:srgbClr val="660066"/>
                </a:solidFill>
                <a:latin typeface="Times New Roman" pitchFamily="18" charset="0"/>
              </a:rPr>
              <a:t>Less redundancy</a:t>
            </a:r>
          </a:p>
        </p:txBody>
      </p:sp>
      <p:sp>
        <p:nvSpPr>
          <p:cNvPr id="10245" name="Rectangle 9"/>
          <p:cNvSpPr>
            <a:spLocks noChangeArrowheads="1"/>
          </p:cNvSpPr>
          <p:nvPr/>
        </p:nvSpPr>
        <p:spPr bwMode="auto">
          <a:xfrm>
            <a:off x="152400" y="2393950"/>
            <a:ext cx="8915400" cy="1373188"/>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In a flat-file system there is a lot of redundancy. For example, in the flat file system for a university, the names of professors and students are stored in more than one file.</a:t>
            </a:r>
          </a:p>
        </p:txBody>
      </p:sp>
      <p:sp>
        <p:nvSpPr>
          <p:cNvPr id="10246" name="Text Box 10"/>
          <p:cNvSpPr txBox="1">
            <a:spLocks noChangeArrowheads="1"/>
          </p:cNvSpPr>
          <p:nvPr/>
        </p:nvSpPr>
        <p:spPr bwMode="auto">
          <a:xfrm>
            <a:off x="152400" y="4386263"/>
            <a:ext cx="5181600" cy="519112"/>
          </a:xfrm>
          <a:prstGeom prst="rect">
            <a:avLst/>
          </a:prstGeom>
          <a:noFill/>
          <a:ln w="9525">
            <a:noFill/>
            <a:miter lim="800000"/>
            <a:headEnd/>
            <a:tailEnd/>
          </a:ln>
        </p:spPr>
        <p:txBody>
          <a:bodyPr>
            <a:spAutoFit/>
          </a:bodyPr>
          <a:lstStyle/>
          <a:p>
            <a:r>
              <a:rPr lang="en-US" altLang="en-US" sz="2800">
                <a:solidFill>
                  <a:srgbClr val="660066"/>
                </a:solidFill>
                <a:latin typeface="Times New Roman" pitchFamily="18" charset="0"/>
              </a:rPr>
              <a:t>Inconsistency avoidance</a:t>
            </a:r>
          </a:p>
        </p:txBody>
      </p:sp>
      <p:sp>
        <p:nvSpPr>
          <p:cNvPr id="10247" name="Rectangle 11"/>
          <p:cNvSpPr>
            <a:spLocks noChangeArrowheads="1"/>
          </p:cNvSpPr>
          <p:nvPr/>
        </p:nvSpPr>
        <p:spPr bwMode="auto">
          <a:xfrm>
            <a:off x="152400" y="4951413"/>
            <a:ext cx="8915400" cy="1373187"/>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If the same piece of information is stored in more than one place, then any changes in the data need to occur in all places that data is stored.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4"/>
          <p:cNvSpPr txBox="1">
            <a:spLocks noChangeArrowheads="1"/>
          </p:cNvSpPr>
          <p:nvPr/>
        </p:nvSpPr>
        <p:spPr bwMode="auto">
          <a:xfrm>
            <a:off x="152400" y="76200"/>
            <a:ext cx="5181600" cy="519113"/>
          </a:xfrm>
          <a:prstGeom prst="rect">
            <a:avLst/>
          </a:prstGeom>
          <a:noFill/>
          <a:ln w="9525">
            <a:noFill/>
            <a:miter lim="800000"/>
            <a:headEnd/>
            <a:tailEnd/>
          </a:ln>
        </p:spPr>
        <p:txBody>
          <a:bodyPr>
            <a:spAutoFit/>
          </a:bodyPr>
          <a:lstStyle/>
          <a:p>
            <a:r>
              <a:rPr lang="en-US" altLang="en-US" sz="2800">
                <a:solidFill>
                  <a:srgbClr val="660066"/>
                </a:solidFill>
                <a:latin typeface="Times New Roman" pitchFamily="18" charset="0"/>
              </a:rPr>
              <a:t>Efficiency</a:t>
            </a:r>
          </a:p>
        </p:txBody>
      </p:sp>
      <p:sp>
        <p:nvSpPr>
          <p:cNvPr id="12291" name="Rectangle 5"/>
          <p:cNvSpPr>
            <a:spLocks noChangeArrowheads="1"/>
          </p:cNvSpPr>
          <p:nvPr/>
        </p:nvSpPr>
        <p:spPr bwMode="auto">
          <a:xfrm>
            <a:off x="152400" y="641350"/>
            <a:ext cx="8915400" cy="946150"/>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A database is usually more efficient that a flat file system, because a piece of information is stored in fewer locations.</a:t>
            </a:r>
          </a:p>
        </p:txBody>
      </p:sp>
      <p:sp>
        <p:nvSpPr>
          <p:cNvPr id="12292" name="Text Box 6"/>
          <p:cNvSpPr txBox="1">
            <a:spLocks noChangeArrowheads="1"/>
          </p:cNvSpPr>
          <p:nvPr/>
        </p:nvSpPr>
        <p:spPr bwMode="auto">
          <a:xfrm>
            <a:off x="152400" y="1905000"/>
            <a:ext cx="5181600" cy="519113"/>
          </a:xfrm>
          <a:prstGeom prst="rect">
            <a:avLst/>
          </a:prstGeom>
          <a:noFill/>
          <a:ln w="9525">
            <a:noFill/>
            <a:miter lim="800000"/>
            <a:headEnd/>
            <a:tailEnd/>
          </a:ln>
        </p:spPr>
        <p:txBody>
          <a:bodyPr>
            <a:spAutoFit/>
          </a:bodyPr>
          <a:lstStyle/>
          <a:p>
            <a:r>
              <a:rPr lang="en-US" altLang="en-US" sz="2800">
                <a:solidFill>
                  <a:srgbClr val="660066"/>
                </a:solidFill>
                <a:latin typeface="Times New Roman" pitchFamily="18" charset="0"/>
              </a:rPr>
              <a:t>Data integrity</a:t>
            </a:r>
          </a:p>
        </p:txBody>
      </p:sp>
      <p:sp>
        <p:nvSpPr>
          <p:cNvPr id="12293" name="Rectangle 7"/>
          <p:cNvSpPr>
            <a:spLocks noChangeArrowheads="1"/>
          </p:cNvSpPr>
          <p:nvPr/>
        </p:nvSpPr>
        <p:spPr bwMode="auto">
          <a:xfrm>
            <a:off x="152400" y="2470150"/>
            <a:ext cx="8915400" cy="1373188"/>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In a database system it is easier to maintain data integrity (see Chapter 16), because a piece of data is stored in fewer locations.</a:t>
            </a:r>
          </a:p>
        </p:txBody>
      </p:sp>
      <p:sp>
        <p:nvSpPr>
          <p:cNvPr id="12294" name="Text Box 8"/>
          <p:cNvSpPr txBox="1">
            <a:spLocks noChangeArrowheads="1"/>
          </p:cNvSpPr>
          <p:nvPr/>
        </p:nvSpPr>
        <p:spPr bwMode="auto">
          <a:xfrm>
            <a:off x="152400" y="4310063"/>
            <a:ext cx="5181600" cy="519112"/>
          </a:xfrm>
          <a:prstGeom prst="rect">
            <a:avLst/>
          </a:prstGeom>
          <a:noFill/>
          <a:ln w="9525">
            <a:noFill/>
            <a:miter lim="800000"/>
            <a:headEnd/>
            <a:tailEnd/>
          </a:ln>
        </p:spPr>
        <p:txBody>
          <a:bodyPr>
            <a:spAutoFit/>
          </a:bodyPr>
          <a:lstStyle/>
          <a:p>
            <a:r>
              <a:rPr lang="en-US" altLang="en-US" sz="2800">
                <a:solidFill>
                  <a:srgbClr val="660066"/>
                </a:solidFill>
                <a:latin typeface="Times New Roman" pitchFamily="18" charset="0"/>
              </a:rPr>
              <a:t>Confidentiality</a:t>
            </a:r>
          </a:p>
        </p:txBody>
      </p:sp>
      <p:sp>
        <p:nvSpPr>
          <p:cNvPr id="12295" name="Rectangle 9"/>
          <p:cNvSpPr>
            <a:spLocks noChangeArrowheads="1"/>
          </p:cNvSpPr>
          <p:nvPr/>
        </p:nvSpPr>
        <p:spPr bwMode="auto">
          <a:xfrm>
            <a:off x="152400" y="4875213"/>
            <a:ext cx="8915400" cy="946150"/>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It is easier to maintain the confidentiality of the information if the storage of data is centralized in one location.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84834" name="Rectangle 2">
            <a:extLst>
              <a:ext uri="{FF2B5EF4-FFF2-40B4-BE49-F238E27FC236}">
                <a16:creationId xmlns:a16="http://schemas.microsoft.com/office/drawing/2014/main" xmlns="" id="{73804481-D3DB-469D-BCAC-CA8F8C770533}"/>
              </a:ext>
            </a:extLst>
          </p:cNvPr>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a:defRPr/>
            </a:pPr>
            <a:endParaRPr lang="en-GB">
              <a:effectLst>
                <a:outerShdw blurRad="38100" dist="38100" dir="2700000" algn="tl">
                  <a:srgbClr val="FFFFFF"/>
                </a:outerShdw>
              </a:effectLst>
              <a:latin typeface="Times New Roman" pitchFamily="18" charset="0"/>
            </a:endParaRPr>
          </a:p>
        </p:txBody>
      </p:sp>
      <p:sp>
        <p:nvSpPr>
          <p:cNvPr id="1784835" name="Text Box 3">
            <a:extLst>
              <a:ext uri="{FF2B5EF4-FFF2-40B4-BE49-F238E27FC236}">
                <a16:creationId xmlns:a16="http://schemas.microsoft.com/office/drawing/2014/main" xmlns="" id="{AADAFCCE-C11D-4C1E-902E-5CE3E51BFEBD}"/>
              </a:ext>
            </a:extLst>
          </p:cNvPr>
          <p:cNvSpPr txBox="1">
            <a:spLocks noChangeArrowheads="1"/>
          </p:cNvSpPr>
          <p:nvPr/>
        </p:nvSpPr>
        <p:spPr bwMode="auto">
          <a:xfrm>
            <a:off x="228600" y="406400"/>
            <a:ext cx="8089900" cy="584200"/>
          </a:xfrm>
          <a:prstGeom prst="rect">
            <a:avLst/>
          </a:prstGeom>
          <a:noFill/>
          <a:ln w="9525">
            <a:noFill/>
            <a:miter lim="800000"/>
            <a:headEnd/>
            <a:tailEnd/>
          </a:ln>
          <a:effectLst/>
        </p:spPr>
        <p:txBody>
          <a:bodyPr wrap="none">
            <a:spAutoFit/>
          </a:bodyPr>
          <a:lstStyle/>
          <a:p>
            <a:pPr>
              <a:defRPr/>
            </a:pPr>
            <a:r>
              <a:rPr lang="en-US" dirty="0">
                <a:effectLst>
                  <a:outerShdw blurRad="38100" dist="38100" dir="2700000" algn="tl">
                    <a:srgbClr val="C0C0C0"/>
                  </a:outerShdw>
                </a:effectLst>
                <a:latin typeface="Times" pitchFamily="18" charset="0"/>
              </a:rPr>
              <a:t>2   DATABASE MANAGEMENT SYSTEMS</a:t>
            </a:r>
          </a:p>
        </p:txBody>
      </p:sp>
      <p:sp>
        <p:nvSpPr>
          <p:cNvPr id="14340" name="Text Box 4"/>
          <p:cNvSpPr txBox="1">
            <a:spLocks noChangeArrowheads="1"/>
          </p:cNvSpPr>
          <p:nvPr/>
        </p:nvSpPr>
        <p:spPr bwMode="auto">
          <a:xfrm>
            <a:off x="8229600" y="6400800"/>
            <a:ext cx="184150" cy="366713"/>
          </a:xfrm>
          <a:prstGeom prst="rect">
            <a:avLst/>
          </a:prstGeom>
          <a:noFill/>
          <a:ln w="9525">
            <a:noFill/>
            <a:miter lim="800000"/>
            <a:headEnd/>
            <a:tailEnd/>
          </a:ln>
        </p:spPr>
        <p:txBody>
          <a:bodyPr wrap="none">
            <a:spAutoFit/>
          </a:bodyPr>
          <a:lstStyle/>
          <a:p>
            <a:endParaRPr lang="en-GB" altLang="en-US" sz="1800">
              <a:latin typeface="Times New Roman" pitchFamily="18" charset="0"/>
            </a:endParaRPr>
          </a:p>
        </p:txBody>
      </p:sp>
      <p:sp>
        <p:nvSpPr>
          <p:cNvPr id="1784837" name="Rectangle 5">
            <a:extLst>
              <a:ext uri="{FF2B5EF4-FFF2-40B4-BE49-F238E27FC236}">
                <a16:creationId xmlns:a16="http://schemas.microsoft.com/office/drawing/2014/main" xmlns="" id="{001CECC3-82B1-4E08-A603-B06D501D12C7}"/>
              </a:ext>
            </a:extLst>
          </p:cNvPr>
          <p:cNvSpPr>
            <a:spLocks noChangeArrowheads="1"/>
          </p:cNvSpPr>
          <p:nvPr/>
        </p:nvSpPr>
        <p:spPr bwMode="auto">
          <a:xfrm>
            <a:off x="152400" y="1506538"/>
            <a:ext cx="8229600" cy="2227262"/>
          </a:xfrm>
          <a:prstGeom prst="rect">
            <a:avLst/>
          </a:prstGeom>
          <a:noFill/>
          <a:ln w="9525">
            <a:noFill/>
            <a:miter lim="800000"/>
            <a:headEnd/>
            <a:tailEnd/>
          </a:ln>
          <a:effectLst/>
        </p:spPr>
        <p:txBody>
          <a:bodyPr anchor="ctr">
            <a:spAutoFit/>
          </a:bodyPr>
          <a:lstStyle/>
          <a:p>
            <a:pPr algn="just" eaLnBrk="1" hangingPunct="1">
              <a:defRPr/>
            </a:pPr>
            <a:r>
              <a:rPr lang="en-US" sz="2800" b="0">
                <a:effectLst>
                  <a:outerShdw blurRad="38100" dist="38100" dir="2700000" algn="tl">
                    <a:srgbClr val="C0C0C0"/>
                  </a:outerShdw>
                </a:effectLst>
                <a:latin typeface="Times New Roman" pitchFamily="18" charset="0"/>
              </a:rPr>
              <a:t>A database management system (DBMS) defines, creates and maintains a database. The DBMS also allows controlled access to data in the database. A DBMS is a combination of five components: hardware,</a:t>
            </a:r>
            <a:br>
              <a:rPr lang="en-US" sz="2800" b="0">
                <a:effectLst>
                  <a:outerShdw blurRad="38100" dist="38100" dir="2700000" algn="tl">
                    <a:srgbClr val="C0C0C0"/>
                  </a:outerShdw>
                </a:effectLst>
                <a:latin typeface="Times New Roman" pitchFamily="18" charset="0"/>
              </a:rPr>
            </a:br>
            <a:r>
              <a:rPr lang="en-US" sz="2800" b="0">
                <a:effectLst>
                  <a:outerShdw blurRad="38100" dist="38100" dir="2700000" algn="tl">
                    <a:srgbClr val="C0C0C0"/>
                  </a:outerShdw>
                </a:effectLst>
                <a:latin typeface="Times New Roman" pitchFamily="18" charset="0"/>
              </a:rPr>
              <a:t>software, data, users and procedures (Figure 14.1).</a:t>
            </a:r>
          </a:p>
        </p:txBody>
      </p:sp>
      <p:sp>
        <p:nvSpPr>
          <p:cNvPr id="14342" name="Text Box 7"/>
          <p:cNvSpPr txBox="1">
            <a:spLocks noChangeArrowheads="1"/>
          </p:cNvSpPr>
          <p:nvPr/>
        </p:nvSpPr>
        <p:spPr bwMode="auto">
          <a:xfrm>
            <a:off x="2438400" y="6172200"/>
            <a:ext cx="3687763" cy="461963"/>
          </a:xfrm>
          <a:prstGeom prst="rect">
            <a:avLst/>
          </a:prstGeom>
          <a:noFill/>
          <a:ln w="9525">
            <a:noFill/>
            <a:miter lim="800000"/>
            <a:headEnd/>
            <a:tailEnd/>
          </a:ln>
        </p:spPr>
        <p:txBody>
          <a:bodyPr wrap="none">
            <a:spAutoFit/>
          </a:bodyPr>
          <a:lstStyle/>
          <a:p>
            <a:r>
              <a:rPr lang="en-US" altLang="en-US" sz="2400">
                <a:solidFill>
                  <a:schemeClr val="folHlink"/>
                </a:solidFill>
                <a:latin typeface="Times New Roman" pitchFamily="18" charset="0"/>
              </a:rPr>
              <a:t>Figure 1  </a:t>
            </a:r>
            <a:r>
              <a:rPr lang="en-US" altLang="en-US" sz="2000">
                <a:latin typeface="Times New Roman" pitchFamily="18" charset="0"/>
              </a:rPr>
              <a:t>DBMS components</a:t>
            </a:r>
          </a:p>
        </p:txBody>
      </p:sp>
      <p:pic>
        <p:nvPicPr>
          <p:cNvPr id="14343" name="Picture 8"/>
          <p:cNvPicPr>
            <a:picLocks noChangeAspect="1" noChangeArrowheads="1"/>
          </p:cNvPicPr>
          <p:nvPr/>
        </p:nvPicPr>
        <p:blipFill>
          <a:blip r:embed="rId3"/>
          <a:srcRect/>
          <a:stretch>
            <a:fillRect/>
          </a:stretch>
        </p:blipFill>
        <p:spPr bwMode="auto">
          <a:xfrm>
            <a:off x="1739900" y="4391025"/>
            <a:ext cx="5803900" cy="1171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152400" y="76200"/>
            <a:ext cx="5181600" cy="519113"/>
          </a:xfrm>
          <a:prstGeom prst="rect">
            <a:avLst/>
          </a:prstGeom>
          <a:noFill/>
          <a:ln w="9525">
            <a:noFill/>
            <a:miter lim="800000"/>
            <a:headEnd/>
            <a:tailEnd/>
          </a:ln>
        </p:spPr>
        <p:txBody>
          <a:bodyPr>
            <a:spAutoFit/>
          </a:bodyPr>
          <a:lstStyle/>
          <a:p>
            <a:r>
              <a:rPr lang="en-US" altLang="en-US" sz="2800">
                <a:solidFill>
                  <a:srgbClr val="660066"/>
                </a:solidFill>
                <a:latin typeface="Times New Roman" pitchFamily="18" charset="0"/>
              </a:rPr>
              <a:t>Hardware</a:t>
            </a:r>
          </a:p>
        </p:txBody>
      </p:sp>
      <p:sp>
        <p:nvSpPr>
          <p:cNvPr id="16387" name="Rectangle 3"/>
          <p:cNvSpPr>
            <a:spLocks noChangeArrowheads="1"/>
          </p:cNvSpPr>
          <p:nvPr/>
        </p:nvSpPr>
        <p:spPr bwMode="auto">
          <a:xfrm>
            <a:off x="152400" y="641350"/>
            <a:ext cx="8915400" cy="946150"/>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The hardware is the physical computer system that allows access to data. </a:t>
            </a:r>
          </a:p>
        </p:txBody>
      </p:sp>
      <p:sp>
        <p:nvSpPr>
          <p:cNvPr id="16388" name="Text Box 4"/>
          <p:cNvSpPr txBox="1">
            <a:spLocks noChangeArrowheads="1"/>
          </p:cNvSpPr>
          <p:nvPr/>
        </p:nvSpPr>
        <p:spPr bwMode="auto">
          <a:xfrm>
            <a:off x="152400" y="1905000"/>
            <a:ext cx="5181600" cy="519113"/>
          </a:xfrm>
          <a:prstGeom prst="rect">
            <a:avLst/>
          </a:prstGeom>
          <a:noFill/>
          <a:ln w="9525">
            <a:noFill/>
            <a:miter lim="800000"/>
            <a:headEnd/>
            <a:tailEnd/>
          </a:ln>
        </p:spPr>
        <p:txBody>
          <a:bodyPr>
            <a:spAutoFit/>
          </a:bodyPr>
          <a:lstStyle/>
          <a:p>
            <a:r>
              <a:rPr lang="en-US" altLang="en-US" sz="2800">
                <a:solidFill>
                  <a:srgbClr val="660066"/>
                </a:solidFill>
                <a:latin typeface="Times New Roman" pitchFamily="18" charset="0"/>
              </a:rPr>
              <a:t>Software</a:t>
            </a:r>
          </a:p>
        </p:txBody>
      </p:sp>
      <p:sp>
        <p:nvSpPr>
          <p:cNvPr id="16389" name="Rectangle 5"/>
          <p:cNvSpPr>
            <a:spLocks noChangeArrowheads="1"/>
          </p:cNvSpPr>
          <p:nvPr/>
        </p:nvSpPr>
        <p:spPr bwMode="auto">
          <a:xfrm>
            <a:off x="152400" y="2470150"/>
            <a:ext cx="8915400" cy="1800225"/>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The software is the actual program that allows users to access, maintain and update data. In addition, the software controls which user can access which parts of the data in the database.</a:t>
            </a:r>
          </a:p>
        </p:txBody>
      </p:sp>
      <p:sp>
        <p:nvSpPr>
          <p:cNvPr id="16390" name="Text Box 6"/>
          <p:cNvSpPr txBox="1">
            <a:spLocks noChangeArrowheads="1"/>
          </p:cNvSpPr>
          <p:nvPr/>
        </p:nvSpPr>
        <p:spPr bwMode="auto">
          <a:xfrm>
            <a:off x="152400" y="4538663"/>
            <a:ext cx="5181600" cy="519112"/>
          </a:xfrm>
          <a:prstGeom prst="rect">
            <a:avLst/>
          </a:prstGeom>
          <a:noFill/>
          <a:ln w="9525">
            <a:noFill/>
            <a:miter lim="800000"/>
            <a:headEnd/>
            <a:tailEnd/>
          </a:ln>
        </p:spPr>
        <p:txBody>
          <a:bodyPr>
            <a:spAutoFit/>
          </a:bodyPr>
          <a:lstStyle/>
          <a:p>
            <a:r>
              <a:rPr lang="en-US" altLang="en-US" sz="2800">
                <a:solidFill>
                  <a:srgbClr val="660066"/>
                </a:solidFill>
                <a:latin typeface="Times New Roman" pitchFamily="18" charset="0"/>
              </a:rPr>
              <a:t>Confidentiality</a:t>
            </a:r>
          </a:p>
        </p:txBody>
      </p:sp>
      <p:sp>
        <p:nvSpPr>
          <p:cNvPr id="16391" name="Rectangle 7"/>
          <p:cNvSpPr>
            <a:spLocks noChangeArrowheads="1"/>
          </p:cNvSpPr>
          <p:nvPr/>
        </p:nvSpPr>
        <p:spPr bwMode="auto">
          <a:xfrm>
            <a:off x="152400" y="5103813"/>
            <a:ext cx="8915400" cy="1373187"/>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The data in a database is stored physically on the storage devices. In a database, data is a separate entity from the software that accesses it.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52400" y="76200"/>
            <a:ext cx="5181600" cy="519113"/>
          </a:xfrm>
          <a:prstGeom prst="rect">
            <a:avLst/>
          </a:prstGeom>
          <a:noFill/>
          <a:ln w="9525">
            <a:noFill/>
            <a:miter lim="800000"/>
            <a:headEnd/>
            <a:tailEnd/>
          </a:ln>
        </p:spPr>
        <p:txBody>
          <a:bodyPr>
            <a:spAutoFit/>
          </a:bodyPr>
          <a:lstStyle/>
          <a:p>
            <a:r>
              <a:rPr lang="en-US" altLang="en-US" sz="2800">
                <a:solidFill>
                  <a:srgbClr val="660066"/>
                </a:solidFill>
                <a:latin typeface="Times New Roman" pitchFamily="18" charset="0"/>
              </a:rPr>
              <a:t>Users</a:t>
            </a:r>
          </a:p>
        </p:txBody>
      </p:sp>
      <p:sp>
        <p:nvSpPr>
          <p:cNvPr id="18435" name="Rectangle 3"/>
          <p:cNvSpPr>
            <a:spLocks noChangeArrowheads="1"/>
          </p:cNvSpPr>
          <p:nvPr/>
        </p:nvSpPr>
        <p:spPr bwMode="auto">
          <a:xfrm>
            <a:off x="152400" y="641350"/>
            <a:ext cx="8915400" cy="1433513"/>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In a DBMS,</a:t>
            </a:r>
            <a:r>
              <a:rPr lang="en-US" altLang="en-US"/>
              <a:t> </a:t>
            </a:r>
            <a:r>
              <a:rPr lang="en-US" altLang="en-US" sz="2800" b="0">
                <a:latin typeface="Times New Roman" pitchFamily="18" charset="0"/>
              </a:rPr>
              <a:t>the term users has a broad meaning. We can divide users into two categories: </a:t>
            </a:r>
            <a:r>
              <a:rPr lang="en-US" altLang="en-US" sz="2800">
                <a:solidFill>
                  <a:schemeClr val="folHlink"/>
                </a:solidFill>
                <a:latin typeface="Times New Roman" pitchFamily="18" charset="0"/>
              </a:rPr>
              <a:t>end users</a:t>
            </a:r>
            <a:r>
              <a:rPr lang="en-US" altLang="en-US" sz="2800" b="0">
                <a:latin typeface="Times New Roman" pitchFamily="18" charset="0"/>
              </a:rPr>
              <a:t> and </a:t>
            </a:r>
            <a:r>
              <a:rPr lang="en-US" altLang="en-US" sz="2800">
                <a:solidFill>
                  <a:schemeClr val="folHlink"/>
                </a:solidFill>
                <a:latin typeface="Times New Roman" pitchFamily="18" charset="0"/>
              </a:rPr>
              <a:t>application programs</a:t>
            </a:r>
            <a:r>
              <a:rPr lang="en-US" altLang="en-US" sz="2800" b="0">
                <a:latin typeface="Times New Roman" pitchFamily="18" charset="0"/>
              </a:rPr>
              <a:t>.</a:t>
            </a:r>
          </a:p>
        </p:txBody>
      </p:sp>
      <p:sp>
        <p:nvSpPr>
          <p:cNvPr id="18436" name="Text Box 4"/>
          <p:cNvSpPr txBox="1">
            <a:spLocks noChangeArrowheads="1"/>
          </p:cNvSpPr>
          <p:nvPr/>
        </p:nvSpPr>
        <p:spPr bwMode="auto">
          <a:xfrm>
            <a:off x="152400" y="3243263"/>
            <a:ext cx="5181600" cy="519112"/>
          </a:xfrm>
          <a:prstGeom prst="rect">
            <a:avLst/>
          </a:prstGeom>
          <a:noFill/>
          <a:ln w="9525">
            <a:noFill/>
            <a:miter lim="800000"/>
            <a:headEnd/>
            <a:tailEnd/>
          </a:ln>
        </p:spPr>
        <p:txBody>
          <a:bodyPr>
            <a:spAutoFit/>
          </a:bodyPr>
          <a:lstStyle/>
          <a:p>
            <a:r>
              <a:rPr lang="en-US" altLang="en-US" sz="2800">
                <a:solidFill>
                  <a:srgbClr val="660066"/>
                </a:solidFill>
                <a:latin typeface="Times New Roman" pitchFamily="18" charset="0"/>
              </a:rPr>
              <a:t>Procedures</a:t>
            </a:r>
          </a:p>
        </p:txBody>
      </p:sp>
      <p:sp>
        <p:nvSpPr>
          <p:cNvPr id="18437" name="Rectangle 5"/>
          <p:cNvSpPr>
            <a:spLocks noChangeArrowheads="1"/>
          </p:cNvSpPr>
          <p:nvPr/>
        </p:nvSpPr>
        <p:spPr bwMode="auto">
          <a:xfrm>
            <a:off x="152400" y="3808413"/>
            <a:ext cx="8915400" cy="1373187"/>
          </a:xfrm>
          <a:prstGeom prst="rect">
            <a:avLst/>
          </a:prstGeom>
          <a:solidFill>
            <a:schemeClr val="bg1"/>
          </a:solidFill>
          <a:ln w="9525">
            <a:noFill/>
            <a:miter lim="800000"/>
            <a:headEnd/>
            <a:tailEnd/>
          </a:ln>
        </p:spPr>
        <p:txBody>
          <a:bodyPr>
            <a:spAutoFit/>
          </a:bodyPr>
          <a:lstStyle/>
          <a:p>
            <a:pPr algn="just"/>
            <a:r>
              <a:rPr lang="en-US" altLang="en-US" sz="2800" b="0">
                <a:latin typeface="Times New Roman" pitchFamily="18" charset="0"/>
              </a:rPr>
              <a:t>The last component of a DBMS is a set of procedures or rules that should be clearly defined and followed by the users of the database.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95074" name="Rectangle 2">
            <a:extLst>
              <a:ext uri="{FF2B5EF4-FFF2-40B4-BE49-F238E27FC236}">
                <a16:creationId xmlns:a16="http://schemas.microsoft.com/office/drawing/2014/main" xmlns="" id="{A467FF6D-6B2D-4C83-A10D-75E3A9CEBB64}"/>
              </a:ext>
            </a:extLst>
          </p:cNvPr>
          <p:cNvSpPr>
            <a:spLocks noChangeArrowheads="1"/>
          </p:cNvSpPr>
          <p:nvPr/>
        </p:nvSpPr>
        <p:spPr bwMode="auto">
          <a:xfrm>
            <a:off x="0" y="0"/>
            <a:ext cx="9144000" cy="1371600"/>
          </a:xfrm>
          <a:prstGeom prst="rect">
            <a:avLst/>
          </a:prstGeom>
          <a:solidFill>
            <a:srgbClr val="33CCFF"/>
          </a:solidFill>
          <a:ln w="9525">
            <a:solidFill>
              <a:schemeClr val="tx1"/>
            </a:solidFill>
            <a:miter lim="800000"/>
            <a:headEnd/>
            <a:tailEnd/>
          </a:ln>
          <a:effectLst/>
        </p:spPr>
        <p:txBody>
          <a:bodyPr wrap="none" anchor="ctr"/>
          <a:lstStyle/>
          <a:p>
            <a:pPr algn="ctr">
              <a:defRPr/>
            </a:pPr>
            <a:endParaRPr lang="en-GB">
              <a:effectLst>
                <a:outerShdw blurRad="38100" dist="38100" dir="2700000" algn="tl">
                  <a:srgbClr val="FFFFFF"/>
                </a:outerShdw>
              </a:effectLst>
              <a:latin typeface="Times New Roman" pitchFamily="18" charset="0"/>
            </a:endParaRPr>
          </a:p>
        </p:txBody>
      </p:sp>
      <p:sp>
        <p:nvSpPr>
          <p:cNvPr id="1795075" name="Text Box 3">
            <a:extLst>
              <a:ext uri="{FF2B5EF4-FFF2-40B4-BE49-F238E27FC236}">
                <a16:creationId xmlns:a16="http://schemas.microsoft.com/office/drawing/2014/main" xmlns="" id="{840136D5-45CD-4F60-A96E-3B4B847D99A3}"/>
              </a:ext>
            </a:extLst>
          </p:cNvPr>
          <p:cNvSpPr txBox="1">
            <a:spLocks noChangeArrowheads="1"/>
          </p:cNvSpPr>
          <p:nvPr/>
        </p:nvSpPr>
        <p:spPr bwMode="auto">
          <a:xfrm>
            <a:off x="228600" y="406400"/>
            <a:ext cx="6513513" cy="584200"/>
          </a:xfrm>
          <a:prstGeom prst="rect">
            <a:avLst/>
          </a:prstGeom>
          <a:noFill/>
          <a:ln w="9525">
            <a:noFill/>
            <a:miter lim="800000"/>
            <a:headEnd/>
            <a:tailEnd/>
          </a:ln>
          <a:effectLst/>
        </p:spPr>
        <p:txBody>
          <a:bodyPr wrap="none">
            <a:spAutoFit/>
          </a:bodyPr>
          <a:lstStyle/>
          <a:p>
            <a:pPr>
              <a:defRPr/>
            </a:pPr>
            <a:r>
              <a:rPr lang="en-US" dirty="0">
                <a:effectLst>
                  <a:outerShdw blurRad="38100" dist="38100" dir="2700000" algn="tl">
                    <a:srgbClr val="C0C0C0"/>
                  </a:outerShdw>
                </a:effectLst>
                <a:latin typeface="Times" pitchFamily="18" charset="0"/>
              </a:rPr>
              <a:t>3   DATABASE ARCHITECTURE</a:t>
            </a:r>
          </a:p>
        </p:txBody>
      </p:sp>
      <p:sp>
        <p:nvSpPr>
          <p:cNvPr id="20484" name="Text Box 4"/>
          <p:cNvSpPr txBox="1">
            <a:spLocks noChangeArrowheads="1"/>
          </p:cNvSpPr>
          <p:nvPr/>
        </p:nvSpPr>
        <p:spPr bwMode="auto">
          <a:xfrm>
            <a:off x="8229600" y="6400800"/>
            <a:ext cx="184150" cy="366713"/>
          </a:xfrm>
          <a:prstGeom prst="rect">
            <a:avLst/>
          </a:prstGeom>
          <a:noFill/>
          <a:ln w="9525">
            <a:noFill/>
            <a:miter lim="800000"/>
            <a:headEnd/>
            <a:tailEnd/>
          </a:ln>
        </p:spPr>
        <p:txBody>
          <a:bodyPr wrap="none">
            <a:spAutoFit/>
          </a:bodyPr>
          <a:lstStyle/>
          <a:p>
            <a:endParaRPr lang="en-GB" altLang="en-US" sz="1800">
              <a:latin typeface="Times New Roman" pitchFamily="18" charset="0"/>
            </a:endParaRPr>
          </a:p>
        </p:txBody>
      </p:sp>
      <p:sp>
        <p:nvSpPr>
          <p:cNvPr id="1795077" name="Rectangle 5">
            <a:extLst>
              <a:ext uri="{FF2B5EF4-FFF2-40B4-BE49-F238E27FC236}">
                <a16:creationId xmlns:a16="http://schemas.microsoft.com/office/drawing/2014/main" xmlns="" id="{914DE0D7-8AAF-43B8-A7C3-B2CA115EBB0D}"/>
              </a:ext>
            </a:extLst>
          </p:cNvPr>
          <p:cNvSpPr>
            <a:spLocks noChangeArrowheads="1"/>
          </p:cNvSpPr>
          <p:nvPr/>
        </p:nvSpPr>
        <p:spPr bwMode="auto">
          <a:xfrm>
            <a:off x="152400" y="1719263"/>
            <a:ext cx="8229600" cy="1800225"/>
          </a:xfrm>
          <a:prstGeom prst="rect">
            <a:avLst/>
          </a:prstGeom>
          <a:noFill/>
          <a:ln w="9525">
            <a:noFill/>
            <a:miter lim="800000"/>
            <a:headEnd/>
            <a:tailEnd/>
          </a:ln>
          <a:effectLst/>
        </p:spPr>
        <p:txBody>
          <a:bodyPr anchor="ctr">
            <a:spAutoFit/>
          </a:bodyPr>
          <a:lstStyle/>
          <a:p>
            <a:pPr algn="just" eaLnBrk="1" hangingPunct="1">
              <a:defRPr/>
            </a:pPr>
            <a:r>
              <a:rPr lang="en-US" sz="2800" b="0" dirty="0">
                <a:effectLst>
                  <a:outerShdw blurRad="38100" dist="38100" dir="2700000" algn="tl">
                    <a:srgbClr val="C0C0C0"/>
                  </a:outerShdw>
                </a:effectLst>
                <a:latin typeface="Times New Roman" pitchFamily="18" charset="0"/>
              </a:rPr>
              <a:t>The American National Standards Institute/Standards Planning and Requirements Committee (ANSI/SPARC) has established a three-level architecture for a DBMS: </a:t>
            </a:r>
            <a:r>
              <a:rPr lang="en-US" sz="2800" dirty="0">
                <a:solidFill>
                  <a:schemeClr val="folHlink"/>
                </a:solidFill>
                <a:effectLst>
                  <a:outerShdw blurRad="38100" dist="38100" dir="2700000" algn="tl">
                    <a:srgbClr val="C0C0C0"/>
                  </a:outerShdw>
                </a:effectLst>
                <a:latin typeface="Times New Roman" pitchFamily="18" charset="0"/>
              </a:rPr>
              <a:t>internal</a:t>
            </a:r>
            <a:r>
              <a:rPr lang="en-US" sz="2800" b="0" dirty="0">
                <a:effectLst>
                  <a:outerShdw blurRad="38100" dist="38100" dir="2700000" algn="tl">
                    <a:srgbClr val="C0C0C0"/>
                  </a:outerShdw>
                </a:effectLst>
                <a:latin typeface="Times New Roman" pitchFamily="18" charset="0"/>
              </a:rPr>
              <a:t>, </a:t>
            </a:r>
            <a:r>
              <a:rPr lang="en-US" sz="2800" dirty="0">
                <a:solidFill>
                  <a:schemeClr val="folHlink"/>
                </a:solidFill>
                <a:effectLst>
                  <a:outerShdw blurRad="38100" dist="38100" dir="2700000" algn="tl">
                    <a:srgbClr val="C0C0C0"/>
                  </a:outerShdw>
                </a:effectLst>
                <a:latin typeface="Times New Roman" pitchFamily="18" charset="0"/>
              </a:rPr>
              <a:t>conceptual</a:t>
            </a:r>
            <a:r>
              <a:rPr lang="en-US" sz="2800" b="0" dirty="0">
                <a:effectLst>
                  <a:outerShdw blurRad="38100" dist="38100" dir="2700000" algn="tl">
                    <a:srgbClr val="C0C0C0"/>
                  </a:outerShdw>
                </a:effectLst>
                <a:latin typeface="Times New Roman" pitchFamily="18" charset="0"/>
              </a:rPr>
              <a:t> and </a:t>
            </a:r>
            <a:r>
              <a:rPr lang="en-US" sz="2800" dirty="0">
                <a:solidFill>
                  <a:schemeClr val="folHlink"/>
                </a:solidFill>
                <a:effectLst>
                  <a:outerShdw blurRad="38100" dist="38100" dir="2700000" algn="tl">
                    <a:srgbClr val="C0C0C0"/>
                  </a:outerShdw>
                </a:effectLst>
                <a:latin typeface="Times New Roman" pitchFamily="18" charset="0"/>
              </a:rPr>
              <a:t>external</a:t>
            </a:r>
            <a:r>
              <a:rPr lang="en-US" sz="2800" b="0" dirty="0">
                <a:effectLst>
                  <a:outerShdw blurRad="38100" dist="38100" dir="2700000" algn="tl">
                    <a:srgbClr val="C0C0C0"/>
                  </a:outerShdw>
                </a:effectLst>
                <a:latin typeface="Times New Roman" pitchFamily="18" charset="0"/>
              </a:rPr>
              <a:t> (Figure 14.2).</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Arial"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6987</TotalTime>
  <Words>1932</Words>
  <Application>Microsoft Office PowerPoint</Application>
  <PresentationFormat>On-screen Show (4:3)</PresentationFormat>
  <Paragraphs>157</Paragraphs>
  <Slides>37</Slides>
  <Notes>37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37</vt:i4>
      </vt:variant>
    </vt:vector>
  </HeadingPairs>
  <TitlesOfParts>
    <vt:vector size="46" baseType="lpstr">
      <vt:lpstr>Arial</vt:lpstr>
      <vt:lpstr>Tahoma</vt:lpstr>
      <vt:lpstr>Wingdings</vt:lpstr>
      <vt:lpstr>Times New Roman</vt:lpstr>
      <vt:lpstr>McGrawHill-Italic</vt:lpstr>
      <vt:lpstr>Franklin Gothic Demi Cond</vt:lpstr>
      <vt:lpstr>Times</vt:lpstr>
      <vt:lpstr>Franklin Gothic Demi</vt:lpstr>
      <vt:lpstr>Blends</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Valued Gateway Client</dc:creator>
  <cp:lastModifiedBy>Windows User</cp:lastModifiedBy>
  <cp:revision>294</cp:revision>
  <dcterms:created xsi:type="dcterms:W3CDTF">2000-01-15T04:50:39Z</dcterms:created>
  <dcterms:modified xsi:type="dcterms:W3CDTF">2019-11-19T03:51:36Z</dcterms:modified>
</cp:coreProperties>
</file>